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83" r:id="rId3"/>
    <p:sldId id="274" r:id="rId4"/>
    <p:sldId id="297" r:id="rId5"/>
    <p:sldId id="276" r:id="rId6"/>
    <p:sldId id="288" r:id="rId7"/>
    <p:sldId id="277" r:id="rId8"/>
    <p:sldId id="284" r:id="rId9"/>
    <p:sldId id="285" r:id="rId10"/>
    <p:sldId id="286" r:id="rId11"/>
    <p:sldId id="296" r:id="rId12"/>
    <p:sldId id="287" r:id="rId13"/>
    <p:sldId id="298" r:id="rId14"/>
    <p:sldId id="299" r:id="rId15"/>
    <p:sldId id="289" r:id="rId16"/>
    <p:sldId id="290" r:id="rId17"/>
    <p:sldId id="291" r:id="rId18"/>
    <p:sldId id="292" r:id="rId19"/>
    <p:sldId id="293" r:id="rId20"/>
    <p:sldId id="303" r:id="rId21"/>
    <p:sldId id="300" r:id="rId22"/>
    <p:sldId id="278" r:id="rId23"/>
    <p:sldId id="279" r:id="rId24"/>
    <p:sldId id="280" r:id="rId25"/>
    <p:sldId id="265" r:id="rId26"/>
    <p:sldId id="282" r:id="rId27"/>
    <p:sldId id="304" r:id="rId28"/>
    <p:sldId id="281" r:id="rId29"/>
    <p:sldId id="295" r:id="rId3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20"/>
    <p:restoredTop sz="90522"/>
  </p:normalViewPr>
  <p:slideViewPr>
    <p:cSldViewPr>
      <p:cViewPr>
        <p:scale>
          <a:sx n="145" d="100"/>
          <a:sy n="145" d="100"/>
        </p:scale>
        <p:origin x="360" y="-5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3.tiff>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574380-715C-2746-9F81-391CC1B9A397}" type="datetimeFigureOut">
              <a:rPr lang="en-US" smtClean="0"/>
              <a:t>7/3/17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C1F4DF-45CD-7B40-9A47-62AFE1C78E4D}" type="slidenum">
              <a:rPr lang="en-US" smtClean="0"/>
              <a:t>‹#›</a:t>
            </a:fld>
            <a:endParaRPr lang="en-US"/>
          </a:p>
        </p:txBody>
      </p:sp>
    </p:spTree>
    <p:extLst>
      <p:ext uri="{BB962C8B-B14F-4D97-AF65-F5344CB8AC3E}">
        <p14:creationId xmlns:p14="http://schemas.microsoft.com/office/powerpoint/2010/main" val="798984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8C1F4DF-45CD-7B40-9A47-62AFE1C78E4D}" type="slidenum">
              <a:rPr lang="en-US" smtClean="0"/>
              <a:t>2</a:t>
            </a:fld>
            <a:endParaRPr lang="en-US"/>
          </a:p>
        </p:txBody>
      </p:sp>
    </p:spTree>
    <p:extLst>
      <p:ext uri="{BB962C8B-B14F-4D97-AF65-F5344CB8AC3E}">
        <p14:creationId xmlns:p14="http://schemas.microsoft.com/office/powerpoint/2010/main" val="1277256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solidFill>
                  <a:srgbClr val="000000"/>
                </a:solidFill>
                <a:latin typeface="PingFang SC" charset="-122"/>
              </a:rPr>
              <a:t>上图</a:t>
            </a:r>
            <a:r>
              <a:rPr lang="en-US" altLang="zh-CN" dirty="0" smtClean="0">
                <a:solidFill>
                  <a:srgbClr val="000000"/>
                </a:solidFill>
                <a:latin typeface="PingFang SC" charset="-122"/>
              </a:rPr>
              <a:t>a</a:t>
            </a:r>
            <a:r>
              <a:rPr lang="zh-CN" altLang="en-US" dirty="0" smtClean="0">
                <a:solidFill>
                  <a:srgbClr val="000000"/>
                </a:solidFill>
                <a:latin typeface="PingFang SC" charset="-122"/>
              </a:rPr>
              <a:t>表达了初始的数据集，假设</a:t>
            </a:r>
            <a:r>
              <a:rPr lang="en-US" altLang="zh-CN" dirty="0" smtClean="0">
                <a:solidFill>
                  <a:srgbClr val="000000"/>
                </a:solidFill>
                <a:latin typeface="PingFang SC" charset="-122"/>
              </a:rPr>
              <a:t>k=2</a:t>
            </a:r>
            <a:r>
              <a:rPr lang="zh-CN" altLang="en-US" dirty="0" smtClean="0">
                <a:solidFill>
                  <a:srgbClr val="000000"/>
                </a:solidFill>
                <a:latin typeface="PingFang SC" charset="-122"/>
              </a:rPr>
              <a:t>。在图</a:t>
            </a:r>
            <a:r>
              <a:rPr lang="en-US" altLang="zh-CN" dirty="0" smtClean="0">
                <a:solidFill>
                  <a:srgbClr val="000000"/>
                </a:solidFill>
                <a:latin typeface="PingFang SC" charset="-122"/>
              </a:rPr>
              <a:t>b</a:t>
            </a:r>
            <a:r>
              <a:rPr lang="zh-CN" altLang="en-US" dirty="0" smtClean="0">
                <a:solidFill>
                  <a:srgbClr val="000000"/>
                </a:solidFill>
                <a:latin typeface="PingFang SC" charset="-122"/>
              </a:rPr>
              <a:t>中，我们随机选择了两个</a:t>
            </a:r>
            <a:r>
              <a:rPr lang="en-US" altLang="zh-CN" dirty="0" smtClean="0">
                <a:solidFill>
                  <a:srgbClr val="000000"/>
                </a:solidFill>
                <a:latin typeface="PingFang SC" charset="-122"/>
              </a:rPr>
              <a:t>k</a:t>
            </a:r>
            <a:r>
              <a:rPr lang="zh-CN" altLang="en-US" dirty="0" smtClean="0">
                <a:solidFill>
                  <a:srgbClr val="000000"/>
                </a:solidFill>
                <a:latin typeface="PingFang SC" charset="-122"/>
              </a:rPr>
              <a:t>类所对应的类别质心，即图中的红色质心和蓝色质心，然后分别求样本中所有点到这两个质心的距离，并标记每个样本的类别为和该样本距离最小的质心的类别，如图</a:t>
            </a:r>
            <a:r>
              <a:rPr lang="en-US" altLang="zh-CN" dirty="0" smtClean="0">
                <a:solidFill>
                  <a:srgbClr val="000000"/>
                </a:solidFill>
                <a:latin typeface="PingFang SC" charset="-122"/>
              </a:rPr>
              <a:t>c</a:t>
            </a:r>
            <a:r>
              <a:rPr lang="zh-CN" altLang="en-US" dirty="0" smtClean="0">
                <a:solidFill>
                  <a:srgbClr val="000000"/>
                </a:solidFill>
                <a:latin typeface="PingFang SC" charset="-122"/>
              </a:rPr>
              <a:t>所示，经过计算样本和红色质心和蓝色质心的距离，我们得到了所有样本点的第一轮迭代后的类别。此时我们对我们当前标记为红色和蓝色的点分别求其新的质心，如图</a:t>
            </a:r>
            <a:r>
              <a:rPr lang="en-US" altLang="zh-CN" dirty="0" smtClean="0">
                <a:solidFill>
                  <a:srgbClr val="000000"/>
                </a:solidFill>
                <a:latin typeface="PingFang SC" charset="-122"/>
              </a:rPr>
              <a:t>4</a:t>
            </a:r>
            <a:r>
              <a:rPr lang="zh-CN" altLang="en-US" dirty="0" smtClean="0">
                <a:solidFill>
                  <a:srgbClr val="000000"/>
                </a:solidFill>
                <a:latin typeface="PingFang SC" charset="-122"/>
              </a:rPr>
              <a:t>所示，新的红色质心和蓝色质心的位置已经发生了变动。图</a:t>
            </a:r>
            <a:r>
              <a:rPr lang="en-US" altLang="zh-CN" dirty="0" smtClean="0">
                <a:solidFill>
                  <a:srgbClr val="000000"/>
                </a:solidFill>
                <a:latin typeface="PingFang SC" charset="-122"/>
              </a:rPr>
              <a:t>e</a:t>
            </a:r>
            <a:r>
              <a:rPr lang="zh-CN" altLang="en-US" dirty="0" smtClean="0">
                <a:solidFill>
                  <a:srgbClr val="000000"/>
                </a:solidFill>
                <a:latin typeface="PingFang SC" charset="-122"/>
              </a:rPr>
              <a:t>和图</a:t>
            </a:r>
            <a:r>
              <a:rPr lang="en-US" altLang="zh-CN" dirty="0" smtClean="0">
                <a:solidFill>
                  <a:srgbClr val="000000"/>
                </a:solidFill>
                <a:latin typeface="PingFang SC" charset="-122"/>
              </a:rPr>
              <a:t>f</a:t>
            </a:r>
            <a:r>
              <a:rPr lang="zh-CN" altLang="en-US" dirty="0" smtClean="0">
                <a:solidFill>
                  <a:srgbClr val="000000"/>
                </a:solidFill>
                <a:latin typeface="PingFang SC" charset="-122"/>
              </a:rPr>
              <a:t>重复了我们在图</a:t>
            </a:r>
            <a:r>
              <a:rPr lang="en-US" altLang="zh-CN" dirty="0" smtClean="0">
                <a:solidFill>
                  <a:srgbClr val="000000"/>
                </a:solidFill>
                <a:latin typeface="PingFang SC" charset="-122"/>
              </a:rPr>
              <a:t>c</a:t>
            </a:r>
            <a:r>
              <a:rPr lang="zh-CN" altLang="en-US" dirty="0" smtClean="0">
                <a:solidFill>
                  <a:srgbClr val="000000"/>
                </a:solidFill>
                <a:latin typeface="PingFang SC" charset="-122"/>
              </a:rPr>
              <a:t>和图</a:t>
            </a:r>
            <a:r>
              <a:rPr lang="en-US" altLang="zh-CN" dirty="0" smtClean="0">
                <a:solidFill>
                  <a:srgbClr val="000000"/>
                </a:solidFill>
                <a:latin typeface="PingFang SC" charset="-122"/>
              </a:rPr>
              <a:t>d</a:t>
            </a:r>
            <a:r>
              <a:rPr lang="zh-CN" altLang="en-US" dirty="0" smtClean="0">
                <a:solidFill>
                  <a:srgbClr val="000000"/>
                </a:solidFill>
                <a:latin typeface="PingFang SC" charset="-122"/>
              </a:rPr>
              <a:t>的过程，即将所有点的类别标记为距离最近的质心的类别并求新的质心。最终我们得到的两个类别如图</a:t>
            </a:r>
            <a:r>
              <a:rPr lang="en-US" altLang="zh-CN" dirty="0" smtClean="0">
                <a:solidFill>
                  <a:srgbClr val="000000"/>
                </a:solidFill>
                <a:latin typeface="PingFang SC" charset="-122"/>
              </a:rPr>
              <a:t>f</a:t>
            </a:r>
            <a:r>
              <a:rPr lang="zh-CN" altLang="en-US" dirty="0" smtClean="0">
                <a:solidFill>
                  <a:srgbClr val="000000"/>
                </a:solidFill>
                <a:latin typeface="PingFang SC" charset="-122"/>
              </a:rPr>
              <a:t>。</a:t>
            </a:r>
            <a:r>
              <a:rPr lang="zh-CN" altLang="en-US" sz="1200" b="0" i="0" kern="1200" dirty="0" smtClean="0">
                <a:solidFill>
                  <a:schemeClr val="tx1"/>
                </a:solidFill>
                <a:effectLst/>
                <a:latin typeface="+mn-lt"/>
                <a:ea typeface="+mn-ea"/>
                <a:cs typeface="+mn-cs"/>
              </a:rPr>
              <a:t>当然在实际</a:t>
            </a:r>
            <a:r>
              <a:rPr lang="en-US" altLang="zh-CN" sz="1200" b="0" i="0" kern="1200" dirty="0" smtClean="0">
                <a:solidFill>
                  <a:schemeClr val="tx1"/>
                </a:solidFill>
                <a:effectLst/>
                <a:latin typeface="+mn-lt"/>
                <a:ea typeface="+mn-ea"/>
                <a:cs typeface="+mn-cs"/>
              </a:rPr>
              <a:t>K-Mean</a:t>
            </a:r>
            <a:r>
              <a:rPr lang="zh-CN" altLang="en-US" sz="1200" b="0" i="0" kern="1200" dirty="0" smtClean="0">
                <a:solidFill>
                  <a:schemeClr val="tx1"/>
                </a:solidFill>
                <a:effectLst/>
                <a:latin typeface="+mn-lt"/>
                <a:ea typeface="+mn-ea"/>
                <a:cs typeface="+mn-cs"/>
              </a:rPr>
              <a:t>算法中，我们一般会多次运行图</a:t>
            </a:r>
            <a:r>
              <a:rPr lang="en-US" altLang="zh-CN" sz="1200" b="0" i="0" kern="1200" dirty="0" smtClean="0">
                <a:solidFill>
                  <a:schemeClr val="tx1"/>
                </a:solidFill>
                <a:effectLst/>
                <a:latin typeface="+mn-lt"/>
                <a:ea typeface="+mn-ea"/>
                <a:cs typeface="+mn-cs"/>
              </a:rPr>
              <a:t>c</a:t>
            </a:r>
            <a:r>
              <a:rPr lang="zh-CN" altLang="en-US" sz="1200" b="0" i="0" kern="1200" dirty="0" smtClean="0">
                <a:solidFill>
                  <a:schemeClr val="tx1"/>
                </a:solidFill>
                <a:effectLst/>
                <a:latin typeface="+mn-lt"/>
                <a:ea typeface="+mn-ea"/>
                <a:cs typeface="+mn-cs"/>
              </a:rPr>
              <a:t>和图</a:t>
            </a:r>
            <a:r>
              <a:rPr lang="en-US" altLang="zh-CN" sz="1200" b="0" i="0" kern="1200" dirty="0" smtClean="0">
                <a:solidFill>
                  <a:schemeClr val="tx1"/>
                </a:solidFill>
                <a:effectLst/>
                <a:latin typeface="+mn-lt"/>
                <a:ea typeface="+mn-ea"/>
                <a:cs typeface="+mn-cs"/>
              </a:rPr>
              <a:t>d</a:t>
            </a:r>
            <a:r>
              <a:rPr lang="zh-CN" altLang="en-US" sz="1200" b="0" i="0" kern="1200" dirty="0" smtClean="0">
                <a:solidFill>
                  <a:schemeClr val="tx1"/>
                </a:solidFill>
                <a:effectLst/>
                <a:latin typeface="+mn-lt"/>
                <a:ea typeface="+mn-ea"/>
                <a:cs typeface="+mn-cs"/>
              </a:rPr>
              <a:t>，才能达到最终的比较优的类别。</a:t>
            </a:r>
          </a:p>
          <a:p>
            <a:r>
              <a:rPr lang="zh-CN" altLang="en-US" dirty="0" smtClean="0"/>
              <a:t/>
            </a:r>
            <a:br>
              <a:rPr lang="zh-CN" altLang="en-US" dirty="0" smtClean="0"/>
            </a:br>
            <a:endParaRPr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A8C1F4DF-45CD-7B40-9A47-62AFE1C78E4D}" type="slidenum">
              <a:rPr lang="en-US" smtClean="0"/>
              <a:t>6</a:t>
            </a:fld>
            <a:endParaRPr lang="en-US"/>
          </a:p>
        </p:txBody>
      </p:sp>
    </p:spTree>
    <p:extLst>
      <p:ext uri="{BB962C8B-B14F-4D97-AF65-F5344CB8AC3E}">
        <p14:creationId xmlns:p14="http://schemas.microsoft.com/office/powerpoint/2010/main" val="21192966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8C1F4DF-45CD-7B40-9A47-62AFE1C78E4D}" type="slidenum">
              <a:rPr lang="en-US" smtClean="0"/>
              <a:t>14</a:t>
            </a:fld>
            <a:endParaRPr lang="en-US"/>
          </a:p>
        </p:txBody>
      </p:sp>
    </p:spTree>
    <p:extLst>
      <p:ext uri="{BB962C8B-B14F-4D97-AF65-F5344CB8AC3E}">
        <p14:creationId xmlns:p14="http://schemas.microsoft.com/office/powerpoint/2010/main" val="1272996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8C1F4DF-45CD-7B40-9A47-62AFE1C78E4D}" type="slidenum">
              <a:rPr lang="en-US" smtClean="0"/>
              <a:t>15</a:t>
            </a:fld>
            <a:endParaRPr lang="en-US"/>
          </a:p>
        </p:txBody>
      </p:sp>
    </p:spTree>
    <p:extLst>
      <p:ext uri="{BB962C8B-B14F-4D97-AF65-F5344CB8AC3E}">
        <p14:creationId xmlns:p14="http://schemas.microsoft.com/office/powerpoint/2010/main" val="1232870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8C1F4DF-45CD-7B40-9A47-62AFE1C78E4D}" type="slidenum">
              <a:rPr lang="en-US" smtClean="0"/>
              <a:t>29</a:t>
            </a:fld>
            <a:endParaRPr lang="en-US"/>
          </a:p>
        </p:txBody>
      </p:sp>
    </p:spTree>
    <p:extLst>
      <p:ext uri="{BB962C8B-B14F-4D97-AF65-F5344CB8AC3E}">
        <p14:creationId xmlns:p14="http://schemas.microsoft.com/office/powerpoint/2010/main" val="1842972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Header 1"/>
          <p:cNvSpPr>
            <a:spLocks noGrp="1"/>
          </p:cNvSpPr>
          <p:nvPr>
            <p:ph type="title"/>
          </p:nvPr>
        </p:nvSpPr>
        <p:spPr/>
        <p:txBody>
          <a:bodyPr/>
          <a:lstStyle/>
          <a:p>
            <a:r>
              <a:rPr lang="en-US" smtClean="0"/>
              <a:t>Title</a:t>
            </a:r>
            <a:endParaRPr lang="en-US"/>
          </a:p>
        </p:txBody>
      </p:sp>
      <p:sp>
        <p:nvSpPr>
          <p:cNvPr id="3" name="Text 2"/>
          <p:cNvSpPr>
            <a:spLocks noGrp="1"/>
          </p:cNvSpPr>
          <p:nvPr>
            <p:ph type="body" idx="1"/>
          </p:nvPr>
        </p:nvSpPr>
        <p:spPr/>
        <p:txBody>
          <a:bodyPr/>
          <a:lstStyle/>
          <a:p>
            <a:pPr lvl="0"/>
            <a:r>
              <a:rPr lang="en-US" smtClean="0"/>
              <a:t>Text</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3"/>
          <p:cNvSpPr>
            <a:spLocks noGrp="1"/>
          </p:cNvSpPr>
          <p:nvPr>
            <p:ph type="dt" sz="half" idx="10"/>
          </p:nvPr>
        </p:nvSpPr>
        <p:spPr/>
        <p:txBody>
          <a:bodyPr/>
          <a:lstStyle/>
          <a:p>
            <a:fld id="{C16525B2-4347-4F72-BAF7-76B19438D329}" type="datetimeFigureOut">
              <a:rPr lang="en-US" smtClean="0"/>
              <a:t>7/3/17</a:t>
            </a:fld>
            <a:endParaRPr lang="en-US"/>
          </a:p>
        </p:txBody>
      </p:sp>
      <p:sp>
        <p:nvSpPr>
          <p:cNvPr id="5" name="Footer 4"/>
          <p:cNvSpPr>
            <a:spLocks noGrp="1"/>
          </p:cNvSpPr>
          <p:nvPr>
            <p:ph type="ftr" sz="quarter" idx="11"/>
          </p:nvPr>
        </p:nvSpPr>
        <p:spPr/>
        <p:txBody>
          <a:bodyPr/>
          <a:lstStyle/>
          <a:p>
            <a:endParaRPr lang="en-US"/>
          </a:p>
        </p:txBody>
      </p:sp>
      <p:sp>
        <p:nvSpPr>
          <p:cNvPr id="6" name="Slide number 5"/>
          <p:cNvSpPr>
            <a:spLocks noGrp="1"/>
          </p:cNvSpPr>
          <p:nvPr>
            <p:ph type="sldNum" sz="quarter" idx="12"/>
          </p:nvPr>
        </p:nvSpPr>
        <p:spPr/>
        <p:txBody>
          <a:bodyPr/>
          <a:lstStyle/>
          <a:p>
            <a:fld id="{80F073CC-40D5-4B23-8DF0-9BD0A0C12F2C}" type="slidenum">
              <a:rPr lang="en-US" smtClean="0"/>
              <a:t>‹#›</a:t>
            </a:fld>
            <a:endParaRPr lang="en-US"/>
          </a:p>
        </p:txBody>
      </p:sp>
    </p:spTree>
    <p:extLst>
      <p:ext uri="{BB962C8B-B14F-4D97-AF65-F5344CB8AC3E}">
        <p14:creationId xmlns:p14="http://schemas.microsoft.com/office/powerpoint/2010/main" val="70859746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2017/7/3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2017/7/3</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7.png"/><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zh-CN" altLang="en-US" dirty="0" smtClean="0"/>
              <a:t>聚类 </a:t>
            </a:r>
            <a:r>
              <a:rPr lang="mr-IN" altLang="zh-CN" dirty="0" smtClean="0"/>
              <a:t>–</a:t>
            </a:r>
            <a:r>
              <a:rPr lang="zh-CN" altLang="en-US" dirty="0" smtClean="0"/>
              <a:t> </a:t>
            </a:r>
            <a:r>
              <a:rPr lang="en-US" altLang="zh-CN" dirty="0" smtClean="0"/>
              <a:t>K-means</a:t>
            </a:r>
            <a:r>
              <a:rPr lang="zh-CN" altLang="en-US" dirty="0" smtClean="0"/>
              <a:t>算法</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614999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算法停止条件</a:t>
            </a:r>
            <a:endParaRPr kumimoji="1" lang="zh-CN" altLang="en-US" dirty="0"/>
          </a:p>
        </p:txBody>
      </p:sp>
      <p:sp>
        <p:nvSpPr>
          <p:cNvPr id="3" name="内容占位符 2"/>
          <p:cNvSpPr>
            <a:spLocks noGrp="1"/>
          </p:cNvSpPr>
          <p:nvPr>
            <p:ph idx="1"/>
          </p:nvPr>
        </p:nvSpPr>
        <p:spPr/>
        <p:txBody>
          <a:bodyPr/>
          <a:lstStyle/>
          <a:p>
            <a:r>
              <a:rPr kumimoji="1" lang="zh-CN" altLang="en-US" dirty="0" smtClean="0"/>
              <a:t>所有样本点所属的中心点不再发生变化</a:t>
            </a:r>
            <a:endParaRPr kumimoji="1" lang="en-US" altLang="zh-CN" dirty="0" smtClean="0"/>
          </a:p>
          <a:p>
            <a:r>
              <a:rPr kumimoji="1" lang="zh-CN" altLang="en-US" dirty="0" smtClean="0"/>
              <a:t>达到最大迭代次数</a:t>
            </a:r>
            <a:endParaRPr kumimoji="1" lang="en-US" altLang="zh-CN" dirty="0" smtClean="0"/>
          </a:p>
          <a:p>
            <a:endParaRPr kumimoji="1" lang="en-US" altLang="zh-CN" dirty="0"/>
          </a:p>
          <a:p>
            <a:endParaRPr kumimoji="1" lang="en-US" altLang="zh-CN" dirty="0" smtClean="0"/>
          </a:p>
          <a:p>
            <a:r>
              <a:rPr kumimoji="1" lang="zh-CN" altLang="en-US" dirty="0" smtClean="0"/>
              <a:t>算法可能收敛到一个局部最优</a:t>
            </a:r>
            <a:endParaRPr kumimoji="1" lang="en-US" altLang="zh-CN" dirty="0" smtClean="0"/>
          </a:p>
        </p:txBody>
      </p:sp>
    </p:spTree>
    <p:extLst>
      <p:ext uri="{BB962C8B-B14F-4D97-AF65-F5344CB8AC3E}">
        <p14:creationId xmlns:p14="http://schemas.microsoft.com/office/powerpoint/2010/main" val="1270013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K-Means</a:t>
            </a:r>
            <a:r>
              <a:rPr kumimoji="1" lang="zh-CN" altLang="en-US" dirty="0" smtClean="0"/>
              <a:t>算法流程</a:t>
            </a:r>
            <a:endParaRPr kumimoji="1" lang="zh-CN" altLang="en-US" dirty="0"/>
          </a:p>
        </p:txBody>
      </p:sp>
      <mc:AlternateContent xmlns:mc="http://schemas.openxmlformats.org/markup-compatibility/2006" xmlns:a14="http://schemas.microsoft.com/office/drawing/2010/main">
        <mc:Choice Requires="a14">
          <p:sp>
            <p:nvSpPr>
              <p:cNvPr id="3" name="内容占位符 2"/>
              <p:cNvSpPr>
                <a:spLocks noGrp="1"/>
              </p:cNvSpPr>
              <p:nvPr>
                <p:ph idx="1"/>
              </p:nvPr>
            </p:nvSpPr>
            <p:spPr/>
            <p:txBody>
              <a:bodyPr>
                <a:normAutofit fontScale="77500" lnSpcReduction="20000"/>
              </a:bodyPr>
              <a:lstStyle/>
              <a:p>
                <a:r>
                  <a:rPr lang="zh-CN" altLang="en-US" b="1" dirty="0" smtClean="0"/>
                  <a:t>输入</a:t>
                </a:r>
                <a:r>
                  <a:rPr lang="zh-CN" altLang="en-US" dirty="0" smtClean="0"/>
                  <a:t>：样本</a:t>
                </a:r>
                <a:r>
                  <a:rPr lang="zh-CN" altLang="en-US" dirty="0"/>
                  <a:t>集</a:t>
                </a:r>
                <a:r>
                  <a:rPr lang="en-US" altLang="zh-CN" dirty="0"/>
                  <a:t>D={x</a:t>
                </a:r>
                <a:r>
                  <a:rPr lang="en-US" altLang="zh-CN" baseline="-25000" dirty="0"/>
                  <a:t>1</a:t>
                </a:r>
                <a:r>
                  <a:rPr lang="en-US" altLang="zh-CN" dirty="0"/>
                  <a:t>,x</a:t>
                </a:r>
                <a:r>
                  <a:rPr lang="en-US" altLang="zh-CN" baseline="-25000" dirty="0"/>
                  <a:t>2</a:t>
                </a:r>
                <a:r>
                  <a:rPr lang="en-US" altLang="zh-CN" dirty="0"/>
                  <a:t>,...</a:t>
                </a:r>
                <a:r>
                  <a:rPr lang="en-US" altLang="zh-CN" dirty="0" err="1" smtClean="0"/>
                  <a:t>x</a:t>
                </a:r>
                <a:r>
                  <a:rPr lang="en-US" altLang="zh-CN" baseline="-25000" dirty="0" err="1" smtClean="0"/>
                  <a:t>m</a:t>
                </a:r>
                <a:r>
                  <a:rPr lang="en-US" altLang="zh-CN" dirty="0" smtClean="0"/>
                  <a:t>}</a:t>
                </a:r>
                <a:r>
                  <a:rPr lang="zh-CN" altLang="en-US" dirty="0" smtClean="0"/>
                  <a:t>，簇数</a:t>
                </a:r>
                <a:r>
                  <a:rPr lang="en-US" altLang="zh-CN" dirty="0" smtClean="0"/>
                  <a:t>k</a:t>
                </a:r>
                <a:r>
                  <a:rPr lang="zh-CN" altLang="en-US" dirty="0"/>
                  <a:t>，</a:t>
                </a:r>
                <a:r>
                  <a:rPr lang="zh-CN" altLang="en-US" dirty="0" smtClean="0"/>
                  <a:t>最</a:t>
                </a:r>
                <a:r>
                  <a:rPr lang="zh-CN" altLang="en-US" dirty="0"/>
                  <a:t>大迭代次数</a:t>
                </a:r>
                <a:r>
                  <a:rPr lang="en-US" altLang="zh-CN" dirty="0"/>
                  <a:t>N</a:t>
                </a:r>
              </a:p>
              <a:p>
                <a:r>
                  <a:rPr lang="zh-CN" altLang="en-US" b="1" dirty="0" smtClean="0"/>
                  <a:t>输出：</a:t>
                </a:r>
                <a:r>
                  <a:rPr lang="zh-CN" altLang="en-US" dirty="0" smtClean="0"/>
                  <a:t>簇划</a:t>
                </a:r>
                <a:r>
                  <a:rPr lang="zh-CN" altLang="en-US" dirty="0"/>
                  <a:t>分</a:t>
                </a:r>
                <a:r>
                  <a:rPr lang="en-US" altLang="zh-CN" dirty="0"/>
                  <a:t>C={C</a:t>
                </a:r>
                <a:r>
                  <a:rPr lang="en-US" altLang="zh-CN" baseline="-25000" dirty="0"/>
                  <a:t>1</a:t>
                </a:r>
                <a:r>
                  <a:rPr lang="en-US" altLang="zh-CN" dirty="0"/>
                  <a:t>,C</a:t>
                </a:r>
                <a:r>
                  <a:rPr lang="en-US" altLang="zh-CN" baseline="-25000" dirty="0"/>
                  <a:t>2</a:t>
                </a:r>
                <a:r>
                  <a:rPr lang="en-US" altLang="zh-CN" dirty="0"/>
                  <a:t>,...</a:t>
                </a:r>
                <a:r>
                  <a:rPr lang="en-US" altLang="zh-CN" dirty="0" err="1" smtClean="0"/>
                  <a:t>C</a:t>
                </a:r>
                <a:r>
                  <a:rPr lang="en-US" altLang="zh-CN" baseline="-25000" dirty="0" err="1" smtClean="0"/>
                  <a:t>k</a:t>
                </a:r>
                <a:r>
                  <a:rPr lang="en-US" altLang="zh-CN" dirty="0" smtClean="0"/>
                  <a:t>}</a:t>
                </a:r>
                <a:r>
                  <a:rPr lang="zh-CN" altLang="en-US" dirty="0"/>
                  <a:t>　</a:t>
                </a:r>
                <a:endParaRPr lang="en-US" altLang="zh-CN" dirty="0"/>
              </a:p>
              <a:p>
                <a:pPr marL="514350" indent="-514350">
                  <a:buFont typeface="+mj-lt"/>
                  <a:buAutoNum type="arabicPeriod"/>
                </a:pPr>
                <a:r>
                  <a:rPr lang="zh-CN" altLang="en-US" dirty="0" smtClean="0"/>
                  <a:t>从</a:t>
                </a:r>
                <a:r>
                  <a:rPr lang="zh-CN" altLang="en-US" dirty="0"/>
                  <a:t>数据集</a:t>
                </a:r>
                <a:r>
                  <a:rPr lang="en-US" altLang="zh-CN" dirty="0"/>
                  <a:t>D</a:t>
                </a:r>
                <a:r>
                  <a:rPr lang="zh-CN" altLang="en-US" dirty="0"/>
                  <a:t>中随机选择</a:t>
                </a:r>
                <a:r>
                  <a:rPr lang="en-US" altLang="zh-CN" dirty="0"/>
                  <a:t>k</a:t>
                </a:r>
                <a:r>
                  <a:rPr lang="zh-CN" altLang="en-US" dirty="0"/>
                  <a:t>个样本作为初始的</a:t>
                </a:r>
                <a:r>
                  <a:rPr lang="en-US" altLang="zh-CN" dirty="0"/>
                  <a:t>k</a:t>
                </a:r>
                <a:r>
                  <a:rPr lang="zh-CN" altLang="en-US" dirty="0"/>
                  <a:t>个</a:t>
                </a:r>
                <a:r>
                  <a:rPr lang="zh-CN" altLang="en-US" dirty="0" smtClean="0"/>
                  <a:t>质心量</a:t>
                </a:r>
                <a:r>
                  <a:rPr lang="zh-CN" altLang="en-US" dirty="0"/>
                  <a:t>： </a:t>
                </a:r>
                <a:r>
                  <a:rPr lang="en-US" altLang="zh-CN" dirty="0"/>
                  <a:t>{μ</a:t>
                </a:r>
                <a:r>
                  <a:rPr lang="en-US" altLang="zh-CN" baseline="-25000" dirty="0"/>
                  <a:t>1</a:t>
                </a:r>
                <a:r>
                  <a:rPr lang="en-US" altLang="zh-CN" dirty="0"/>
                  <a:t>,μ</a:t>
                </a:r>
                <a:r>
                  <a:rPr lang="en-US" altLang="zh-CN" baseline="-25000" dirty="0"/>
                  <a:t>2</a:t>
                </a:r>
                <a:r>
                  <a:rPr lang="en-US" altLang="zh-CN" dirty="0" smtClean="0"/>
                  <a:t>,</a:t>
                </a:r>
                <a:r>
                  <a:rPr lang="mr-IN" altLang="zh-CN" dirty="0" smtClean="0"/>
                  <a:t>…</a:t>
                </a:r>
                <a:r>
                  <a:rPr lang="en-US" altLang="zh-CN" dirty="0" smtClean="0"/>
                  <a:t>,</a:t>
                </a:r>
                <a:r>
                  <a:rPr lang="en-US" altLang="zh-CN" dirty="0" err="1"/>
                  <a:t>μ</a:t>
                </a:r>
                <a:r>
                  <a:rPr lang="en-US" altLang="zh-CN" baseline="-25000" dirty="0" err="1"/>
                  <a:t>k</a:t>
                </a:r>
                <a:r>
                  <a:rPr lang="en-US" altLang="zh-CN" dirty="0" smtClean="0"/>
                  <a:t>}</a:t>
                </a:r>
                <a:endParaRPr lang="en-US" altLang="zh-CN" dirty="0"/>
              </a:p>
              <a:p>
                <a:pPr marL="514350" indent="-514350">
                  <a:buFont typeface="+mj-lt"/>
                  <a:buAutoNum type="arabicPeriod"/>
                </a:pPr>
                <a:r>
                  <a:rPr lang="zh-CN" altLang="en-US" dirty="0" smtClean="0"/>
                  <a:t>对于</a:t>
                </a:r>
                <a:r>
                  <a:rPr lang="en-US" altLang="zh-CN" dirty="0" smtClean="0"/>
                  <a:t>n=1,2,</a:t>
                </a:r>
                <a:r>
                  <a:rPr lang="mr-IN" altLang="zh-CN" dirty="0" smtClean="0"/>
                  <a:t>…</a:t>
                </a:r>
                <a:r>
                  <a:rPr lang="en-US" altLang="zh-CN" dirty="0" smtClean="0"/>
                  <a:t>,N</a:t>
                </a:r>
              </a:p>
              <a:p>
                <a:pPr marL="971550" lvl="1" indent="-514350">
                  <a:buFont typeface="+mj-lt"/>
                  <a:buAutoNum type="alphaLcParenR"/>
                </a:pPr>
                <a:r>
                  <a:rPr lang="zh-CN" altLang="en-US" dirty="0" smtClean="0"/>
                  <a:t>将簇划分</a:t>
                </a:r>
                <a:r>
                  <a:rPr lang="en-US" altLang="zh-CN" dirty="0" smtClean="0"/>
                  <a:t>C</a:t>
                </a:r>
                <a:r>
                  <a:rPr lang="zh-CN" altLang="en-US" dirty="0" smtClean="0"/>
                  <a:t>初始化为</a:t>
                </a:r>
                <a:r>
                  <a:rPr lang="en-US" altLang="zh-CN" dirty="0" smtClean="0"/>
                  <a:t>C</a:t>
                </a:r>
                <a:r>
                  <a:rPr lang="en-US" altLang="zh-CN" baseline="-25000" dirty="0" smtClean="0"/>
                  <a:t>t</a:t>
                </a:r>
                <a:r>
                  <a:rPr lang="en-US" altLang="zh-CN" dirty="0" smtClean="0"/>
                  <a:t>=∅</a:t>
                </a:r>
                <a:r>
                  <a:rPr lang="zh-CN" altLang="en-US" dirty="0" smtClean="0"/>
                  <a:t>，</a:t>
                </a:r>
                <a:r>
                  <a:rPr lang="en-US" altLang="zh-CN" dirty="0" smtClean="0"/>
                  <a:t>t=1,2...k</a:t>
                </a:r>
                <a:endParaRPr lang="en-US" altLang="zh-CN" dirty="0"/>
              </a:p>
              <a:p>
                <a:pPr marL="971550" lvl="1" indent="-514350">
                  <a:buFont typeface="+mj-lt"/>
                  <a:buAutoNum type="alphaLcParenR"/>
                </a:pPr>
                <a:r>
                  <a:rPr lang="zh-CN" altLang="en-US" dirty="0" smtClean="0"/>
                  <a:t>对于</a:t>
                </a:r>
                <a:r>
                  <a:rPr lang="en-US" altLang="zh-CN" dirty="0" err="1"/>
                  <a:t>i</a:t>
                </a:r>
                <a:r>
                  <a:rPr lang="en-US" altLang="zh-CN" dirty="0"/>
                  <a:t>=1,2</a:t>
                </a:r>
                <a:r>
                  <a:rPr lang="en-US" altLang="zh-CN" dirty="0" smtClean="0"/>
                  <a:t>...m,</a:t>
                </a:r>
                <a:r>
                  <a:rPr lang="zh-CN" altLang="en-US" dirty="0"/>
                  <a:t>计算样本</a:t>
                </a:r>
                <a:r>
                  <a:rPr lang="en-US" altLang="zh-CN" dirty="0" smtClean="0"/>
                  <a:t>x</a:t>
                </a:r>
                <a:r>
                  <a:rPr lang="en-US" altLang="zh-CN" baseline="-25000" dirty="0" smtClean="0"/>
                  <a:t>i</a:t>
                </a:r>
                <a:r>
                  <a:rPr lang="zh-CN" altLang="en-US" dirty="0" smtClean="0"/>
                  <a:t>和</a:t>
                </a:r>
                <a:r>
                  <a:rPr lang="zh-CN" altLang="en-US" dirty="0"/>
                  <a:t>各个质心向量</a:t>
                </a:r>
                <a:r>
                  <a:rPr lang="en-US" altLang="zh-CN" dirty="0" err="1" smtClean="0"/>
                  <a:t>μ</a:t>
                </a:r>
                <a:r>
                  <a:rPr lang="en-US" altLang="zh-CN" baseline="-25000" dirty="0" err="1" smtClean="0"/>
                  <a:t>j</a:t>
                </a:r>
                <a:r>
                  <a:rPr lang="zh-CN" altLang="en-US" baseline="-25000" dirty="0" smtClean="0"/>
                  <a:t> </a:t>
                </a:r>
                <a:r>
                  <a:rPr lang="en-US" altLang="zh-CN" dirty="0" smtClean="0"/>
                  <a:t>(</a:t>
                </a:r>
                <a:r>
                  <a:rPr lang="en-US" altLang="zh-CN" dirty="0"/>
                  <a:t>j=1,2,...</a:t>
                </a:r>
                <a:r>
                  <a:rPr lang="en-US" altLang="zh-CN" dirty="0" smtClean="0"/>
                  <a:t>k)</a:t>
                </a:r>
                <a:r>
                  <a:rPr lang="zh-CN" altLang="en-US" dirty="0" smtClean="0"/>
                  <a:t>的</a:t>
                </a:r>
                <a:r>
                  <a:rPr lang="zh-CN" altLang="en-US" dirty="0"/>
                  <a:t>距离</a:t>
                </a:r>
                <a:r>
                  <a:rPr lang="zh-CN" altLang="en-US" dirty="0" smtClean="0"/>
                  <a:t>：</a:t>
                </a:r>
                <a:r>
                  <a:rPr lang="zh-CN" altLang="en-US" dirty="0"/>
                  <a:t> </a:t>
                </a:r>
                <a:r>
                  <a:rPr lang="zh-CN" altLang="en-US" dirty="0" smtClean="0"/>
                  <a:t>                     ，将</a:t>
                </a:r>
                <a:r>
                  <a:rPr lang="en-US" altLang="zh-CN" dirty="0" smtClean="0"/>
                  <a:t>x</a:t>
                </a:r>
                <a:r>
                  <a:rPr lang="en-US" altLang="zh-CN" baseline="-25000" dirty="0" smtClean="0"/>
                  <a:t>i</a:t>
                </a:r>
                <a:r>
                  <a:rPr lang="zh-CN" altLang="en-US" dirty="0" smtClean="0"/>
                  <a:t>归入最小的</a:t>
                </a:r>
                <a:r>
                  <a:rPr lang="en-US" altLang="zh-CN" dirty="0" err="1" smtClean="0"/>
                  <a:t>d</a:t>
                </a:r>
                <a:r>
                  <a:rPr lang="en-US" altLang="zh-CN" baseline="-25000" dirty="0" err="1" smtClean="0"/>
                  <a:t>ij</a:t>
                </a:r>
                <a:r>
                  <a:rPr lang="zh-CN" altLang="en-US" dirty="0" smtClean="0"/>
                  <a:t>所</a:t>
                </a:r>
                <a:r>
                  <a:rPr lang="zh-CN" altLang="en-US" dirty="0"/>
                  <a:t>对应的类别</a:t>
                </a:r>
                <a:r>
                  <a:rPr lang="en-US" altLang="zh-CN" dirty="0" err="1" smtClean="0"/>
                  <a:t>λ</a:t>
                </a:r>
                <a14:m>
                  <m:oMath xmlns:m="http://schemas.openxmlformats.org/officeDocument/2006/math">
                    <m:r>
                      <a:rPr lang="en-US" altLang="zh-CN" i="1" baseline="-25000" smtClean="0">
                        <a:latin typeface="Cambria Math" charset="0"/>
                      </a:rPr>
                      <m:t>𝑖</m:t>
                    </m:r>
                  </m:oMath>
                </a14:m>
                <a:r>
                  <a:rPr lang="zh-CN" altLang="en-US" dirty="0" smtClean="0"/>
                  <a:t>。此时</a:t>
                </a:r>
                <a:r>
                  <a:rPr lang="zh-CN" altLang="en-US" dirty="0"/>
                  <a:t>更新</a:t>
                </a:r>
                <a:r>
                  <a:rPr lang="en-US" altLang="zh-CN" dirty="0" err="1"/>
                  <a:t>C</a:t>
                </a:r>
                <a:r>
                  <a:rPr lang="en-US" altLang="zh-CN" baseline="-25000" dirty="0" err="1"/>
                  <a:t>λi</a:t>
                </a:r>
                <a:r>
                  <a:rPr lang="en-US" altLang="zh-CN" dirty="0"/>
                  <a:t>=</a:t>
                </a:r>
                <a:r>
                  <a:rPr lang="en-US" altLang="zh-CN" dirty="0" err="1"/>
                  <a:t>C</a:t>
                </a:r>
                <a:r>
                  <a:rPr lang="en-US" altLang="zh-CN" baseline="-25000" dirty="0" err="1"/>
                  <a:t>λi</a:t>
                </a:r>
                <a:r>
                  <a:rPr lang="zh-CN" altLang="en-US" dirty="0"/>
                  <a:t>∪</a:t>
                </a:r>
                <a:r>
                  <a:rPr lang="en-US" altLang="zh-CN" dirty="0"/>
                  <a:t>{</a:t>
                </a:r>
                <a:r>
                  <a:rPr lang="en-US" altLang="zh-CN" dirty="0" smtClean="0"/>
                  <a:t>x</a:t>
                </a:r>
                <a:r>
                  <a:rPr lang="en-US" altLang="zh-CN" baseline="-25000" dirty="0" smtClean="0"/>
                  <a:t>i</a:t>
                </a:r>
                <a:r>
                  <a:rPr lang="en-US" altLang="zh-CN" dirty="0" smtClean="0"/>
                  <a:t>}</a:t>
                </a:r>
                <a:endParaRPr lang="en-US" altLang="zh-CN" dirty="0"/>
              </a:p>
              <a:p>
                <a:pPr marL="971550" lvl="1" indent="-514350">
                  <a:buFont typeface="+mj-lt"/>
                  <a:buAutoNum type="alphaLcParenR"/>
                </a:pPr>
                <a:r>
                  <a:rPr lang="zh-CN" altLang="en-US" dirty="0" smtClean="0"/>
                  <a:t>对于</a:t>
                </a:r>
                <a:r>
                  <a:rPr lang="en-US" altLang="zh-CN" dirty="0"/>
                  <a:t>j=1,2,...,k,</a:t>
                </a:r>
                <a:r>
                  <a:rPr lang="zh-CN" altLang="en-US" dirty="0"/>
                  <a:t>对</a:t>
                </a:r>
                <a:r>
                  <a:rPr lang="en-US" altLang="zh-CN" dirty="0" err="1" smtClean="0"/>
                  <a:t>C</a:t>
                </a:r>
                <a:r>
                  <a:rPr lang="en-US" altLang="zh-CN" baseline="-25000" dirty="0" err="1" smtClean="0"/>
                  <a:t>j</a:t>
                </a:r>
                <a:r>
                  <a:rPr lang="zh-CN" altLang="en-US" dirty="0" smtClean="0"/>
                  <a:t>中</a:t>
                </a:r>
                <a:r>
                  <a:rPr lang="zh-CN" altLang="en-US" dirty="0"/>
                  <a:t>所有的样本点重新计算新的</a:t>
                </a:r>
                <a:r>
                  <a:rPr lang="zh-CN" altLang="en-US" dirty="0" smtClean="0"/>
                  <a:t>质心</a:t>
                </a:r>
                <a:r>
                  <a:rPr lang="zh-CN" altLang="en-US" dirty="0"/>
                  <a:t>　　　　</a:t>
                </a:r>
                <a:endParaRPr lang="en-US" altLang="zh-CN" dirty="0"/>
              </a:p>
              <a:p>
                <a:pPr marL="971550" lvl="1" indent="-514350">
                  <a:buFont typeface="+mj-lt"/>
                  <a:buAutoNum type="alphaLcParenR"/>
                </a:pPr>
                <a:r>
                  <a:rPr lang="zh-CN" altLang="en-US" dirty="0" smtClean="0"/>
                  <a:t>如果</a:t>
                </a:r>
                <a:r>
                  <a:rPr lang="zh-CN" altLang="en-US" dirty="0"/>
                  <a:t>所有的</a:t>
                </a:r>
                <a:r>
                  <a:rPr lang="en-US" altLang="zh-CN" dirty="0"/>
                  <a:t>k</a:t>
                </a:r>
                <a:r>
                  <a:rPr lang="zh-CN" altLang="en-US" dirty="0"/>
                  <a:t>个质心向量都没有发生变化，则转到步骤</a:t>
                </a:r>
                <a:r>
                  <a:rPr lang="en-US" altLang="zh-CN" dirty="0" smtClean="0"/>
                  <a:t>3</a:t>
                </a:r>
                <a:r>
                  <a:rPr lang="zh-CN" altLang="en-US" dirty="0" smtClean="0"/>
                  <a:t>。</a:t>
                </a:r>
                <a:endParaRPr lang="en-US" altLang="zh-CN" dirty="0" smtClean="0"/>
              </a:p>
              <a:p>
                <a:pPr marL="514350" indent="-514350">
                  <a:buFont typeface="+mj-lt"/>
                  <a:buAutoNum type="arabicPeriod"/>
                </a:pPr>
                <a:r>
                  <a:rPr lang="zh-CN" altLang="en-US" dirty="0" smtClean="0"/>
                  <a:t>输出</a:t>
                </a:r>
                <a:r>
                  <a:rPr lang="zh-CN" altLang="en-US" dirty="0"/>
                  <a:t>簇划分</a:t>
                </a:r>
                <a:r>
                  <a:rPr lang="en-US" altLang="zh-CN" dirty="0"/>
                  <a:t>C={C1,C2,...</a:t>
                </a:r>
                <a:r>
                  <a:rPr lang="en-US" altLang="zh-CN" dirty="0" err="1"/>
                  <a:t>Ck</a:t>
                </a:r>
                <a:r>
                  <a:rPr lang="en-US" altLang="zh-CN" dirty="0" smtClean="0"/>
                  <a:t>}</a:t>
                </a:r>
                <a:r>
                  <a:rPr lang="zh-CN" altLang="en-US" dirty="0"/>
                  <a:t/>
                </a:r>
                <a:br>
                  <a:rPr lang="zh-CN" altLang="en-US" dirty="0"/>
                </a:br>
                <a:endParaRPr kumimoji="1" lang="zh-CN" altLang="en-US" dirty="0"/>
              </a:p>
            </p:txBody>
          </p:sp>
        </mc:Choice>
        <mc:Fallback xmlns="">
          <p:sp>
            <p:nvSpPr>
              <p:cNvPr id="3" name="内容占位符 2"/>
              <p:cNvSpPr>
                <a:spLocks noGrp="1" noRot="1" noChangeAspect="1" noMove="1" noResize="1" noEditPoints="1" noAdjustHandles="1" noChangeArrowheads="1" noChangeShapeType="1" noTextEdit="1"/>
              </p:cNvSpPr>
              <p:nvPr>
                <p:ph idx="1"/>
              </p:nvPr>
            </p:nvSpPr>
            <p:spPr>
              <a:blipFill rotWithShape="0">
                <a:blip r:embed="rId2"/>
                <a:stretch>
                  <a:fillRect l="-1259" t="-3369" r="-444"/>
                </a:stretch>
              </a:blipFill>
            </p:spPr>
            <p:txBody>
              <a:bodyPr/>
              <a:lstStyle/>
              <a:p>
                <a:r>
                  <a:rPr lang="zh-CN" altLang="en-US">
                    <a:noFill/>
                  </a:rPr>
                  <a:t> </a:t>
                </a:r>
              </a:p>
            </p:txBody>
          </p:sp>
        </mc:Fallback>
      </mc:AlternateContent>
      <p:pic>
        <p:nvPicPr>
          <p:cNvPr id="4" name="图片 3"/>
          <p:cNvPicPr>
            <a:picLocks noChangeAspect="1"/>
          </p:cNvPicPr>
          <p:nvPr/>
        </p:nvPicPr>
        <p:blipFill>
          <a:blip r:embed="rId3"/>
          <a:stretch>
            <a:fillRect/>
          </a:stretch>
        </p:blipFill>
        <p:spPr>
          <a:xfrm>
            <a:off x="2051720" y="4005064"/>
            <a:ext cx="1345828" cy="317170"/>
          </a:xfrm>
          <a:prstGeom prst="rect">
            <a:avLst/>
          </a:prstGeom>
        </p:spPr>
      </p:pic>
      <p:pic>
        <p:nvPicPr>
          <p:cNvPr id="5" name="图片 4"/>
          <p:cNvPicPr>
            <a:picLocks noChangeAspect="1"/>
          </p:cNvPicPr>
          <p:nvPr/>
        </p:nvPicPr>
        <p:blipFill>
          <a:blip r:embed="rId4"/>
          <a:stretch>
            <a:fillRect/>
          </a:stretch>
        </p:blipFill>
        <p:spPr>
          <a:xfrm>
            <a:off x="7956376" y="4581128"/>
            <a:ext cx="920280" cy="401686"/>
          </a:xfrm>
          <a:prstGeom prst="rect">
            <a:avLst/>
          </a:prstGeom>
        </p:spPr>
      </p:pic>
    </p:spTree>
    <p:extLst>
      <p:ext uri="{BB962C8B-B14F-4D97-AF65-F5344CB8AC3E}">
        <p14:creationId xmlns:p14="http://schemas.microsoft.com/office/powerpoint/2010/main" val="569985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K</a:t>
            </a:r>
            <a:r>
              <a:rPr kumimoji="1" lang="zh-CN" altLang="en-US" dirty="0" smtClean="0"/>
              <a:t>值的选择</a:t>
            </a:r>
            <a:endParaRPr kumimoji="1" lang="zh-CN" altLang="en-US" dirty="0"/>
          </a:p>
        </p:txBody>
      </p:sp>
      <p:sp>
        <p:nvSpPr>
          <p:cNvPr id="3" name="内容占位符 2"/>
          <p:cNvSpPr>
            <a:spLocks noGrp="1"/>
          </p:cNvSpPr>
          <p:nvPr>
            <p:ph idx="1"/>
          </p:nvPr>
        </p:nvSpPr>
        <p:spPr>
          <a:xfrm>
            <a:off x="457200" y="1600201"/>
            <a:ext cx="8229600" cy="3196952"/>
          </a:xfrm>
        </p:spPr>
        <p:txBody>
          <a:bodyPr>
            <a:normAutofit fontScale="92500" lnSpcReduction="20000"/>
          </a:bodyPr>
          <a:lstStyle/>
          <a:p>
            <a:r>
              <a:rPr kumimoji="1" lang="zh-CN" altLang="en-US" dirty="0" smtClean="0"/>
              <a:t>一般方法</a:t>
            </a:r>
            <a:endParaRPr kumimoji="1" lang="en-US" altLang="zh-CN" dirty="0" smtClean="0"/>
          </a:p>
          <a:p>
            <a:pPr lvl="1"/>
            <a:r>
              <a:rPr kumimoji="1" lang="zh-CN" altLang="en-US" dirty="0" smtClean="0"/>
              <a:t>变换</a:t>
            </a:r>
            <a:r>
              <a:rPr kumimoji="1" lang="en-US" altLang="zh-CN" dirty="0" smtClean="0"/>
              <a:t>K</a:t>
            </a:r>
            <a:r>
              <a:rPr kumimoji="1" lang="zh-CN" altLang="en-US" dirty="0" smtClean="0"/>
              <a:t>值，比较</a:t>
            </a:r>
            <a:r>
              <a:rPr kumimoji="1" lang="zh-CN" altLang="en-US" dirty="0" smtClean="0">
                <a:solidFill>
                  <a:schemeClr val="accent5">
                    <a:lumMod val="75000"/>
                  </a:schemeClr>
                </a:solidFill>
              </a:rPr>
              <a:t>样本点到聚类中点的平均距离</a:t>
            </a:r>
            <a:endParaRPr kumimoji="1" lang="en-US" altLang="zh-CN" dirty="0" smtClean="0">
              <a:solidFill>
                <a:schemeClr val="accent5">
                  <a:lumMod val="75000"/>
                </a:schemeClr>
              </a:solidFill>
            </a:endParaRPr>
          </a:p>
          <a:p>
            <a:r>
              <a:rPr kumimoji="1" lang="zh-CN" altLang="en-US" dirty="0" smtClean="0"/>
              <a:t>随着</a:t>
            </a:r>
            <a:r>
              <a:rPr kumimoji="1" lang="en-US" altLang="zh-CN" dirty="0" smtClean="0"/>
              <a:t>k</a:t>
            </a:r>
            <a:r>
              <a:rPr kumimoji="1" lang="zh-CN" altLang="en-US" dirty="0" smtClean="0"/>
              <a:t>值的增加，该指标显然在减小</a:t>
            </a:r>
            <a:endParaRPr kumimoji="1" lang="en-US" altLang="zh-CN" dirty="0" smtClean="0"/>
          </a:p>
          <a:p>
            <a:pPr lvl="1"/>
            <a:r>
              <a:rPr kumimoji="1" lang="zh-CN" altLang="en-US" dirty="0" smtClean="0"/>
              <a:t>极限情况是，当</a:t>
            </a:r>
            <a:r>
              <a:rPr kumimoji="1" lang="en-US" altLang="zh-CN" dirty="0" smtClean="0"/>
              <a:t>k</a:t>
            </a:r>
            <a:r>
              <a:rPr kumimoji="1" lang="zh-CN" altLang="en-US" dirty="0" smtClean="0"/>
              <a:t>等于样本点的个数时，该指标等于</a:t>
            </a:r>
            <a:r>
              <a:rPr kumimoji="1" lang="en-US" altLang="zh-CN" dirty="0" smtClean="0"/>
              <a:t>0</a:t>
            </a:r>
          </a:p>
          <a:p>
            <a:pPr lvl="1"/>
            <a:r>
              <a:rPr kumimoji="1" lang="zh-CN" altLang="en-US" dirty="0" smtClean="0"/>
              <a:t>因此不能仅以此指标作为衡量标准</a:t>
            </a:r>
            <a:endParaRPr kumimoji="1" lang="en-US" altLang="zh-CN" dirty="0" smtClean="0"/>
          </a:p>
          <a:p>
            <a:pPr lvl="1"/>
            <a:r>
              <a:rPr kumimoji="1" lang="zh-CN" altLang="en-US" dirty="0" smtClean="0"/>
              <a:t>绘制该指标和</a:t>
            </a:r>
            <a:r>
              <a:rPr kumimoji="1" lang="en-US" altLang="zh-CN" dirty="0" smtClean="0"/>
              <a:t>k</a:t>
            </a:r>
            <a:r>
              <a:rPr kumimoji="1" lang="zh-CN" altLang="en-US" dirty="0" smtClean="0"/>
              <a:t>值的关系图，找出</a:t>
            </a:r>
            <a:r>
              <a:rPr lang="en-US" altLang="zh-CN" dirty="0"/>
              <a:t>elbow </a:t>
            </a:r>
            <a:r>
              <a:rPr lang="en-US" altLang="zh-CN" dirty="0" smtClean="0"/>
              <a:t>point</a:t>
            </a:r>
            <a:r>
              <a:rPr lang="zh-CN" altLang="en-US" dirty="0" smtClean="0"/>
              <a:t>，即曲线降低率发生剧烈变化的点。</a:t>
            </a:r>
            <a:endParaRPr kumimoji="1" lang="zh-CN" altLang="en-US" dirty="0"/>
          </a:p>
        </p:txBody>
      </p:sp>
      <p:pic>
        <p:nvPicPr>
          <p:cNvPr id="4" name="图片 3"/>
          <p:cNvPicPr>
            <a:picLocks noChangeAspect="1"/>
          </p:cNvPicPr>
          <p:nvPr/>
        </p:nvPicPr>
        <p:blipFill>
          <a:blip r:embed="rId2"/>
          <a:stretch>
            <a:fillRect/>
          </a:stretch>
        </p:blipFill>
        <p:spPr>
          <a:xfrm>
            <a:off x="1475656" y="4797153"/>
            <a:ext cx="5652120" cy="1842633"/>
          </a:xfrm>
          <a:prstGeom prst="rect">
            <a:avLst/>
          </a:prstGeom>
        </p:spPr>
      </p:pic>
    </p:spTree>
    <p:extLst>
      <p:ext uri="{BB962C8B-B14F-4D97-AF65-F5344CB8AC3E}">
        <p14:creationId xmlns:p14="http://schemas.microsoft.com/office/powerpoint/2010/main" val="1886320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初始化优化</a:t>
            </a:r>
            <a:endParaRPr kumimoji="1" lang="zh-CN" altLang="en-US" dirty="0"/>
          </a:p>
        </p:txBody>
      </p:sp>
      <p:sp>
        <p:nvSpPr>
          <p:cNvPr id="3" name="内容占位符 2"/>
          <p:cNvSpPr>
            <a:spLocks noGrp="1"/>
          </p:cNvSpPr>
          <p:nvPr>
            <p:ph idx="1"/>
          </p:nvPr>
        </p:nvSpPr>
        <p:spPr>
          <a:xfrm>
            <a:off x="457200" y="1619883"/>
            <a:ext cx="8229600" cy="5257800"/>
          </a:xfrm>
        </p:spPr>
        <p:txBody>
          <a:bodyPr>
            <a:normAutofit fontScale="77500" lnSpcReduction="20000"/>
          </a:bodyPr>
          <a:lstStyle/>
          <a:p>
            <a:r>
              <a:rPr lang="en-US" altLang="zh-CN" dirty="0"/>
              <a:t>k</a:t>
            </a:r>
            <a:r>
              <a:rPr lang="zh-CN" altLang="en-US" dirty="0"/>
              <a:t>个初始化的质心的位置选择对最后的聚类结果和运行时间都有很大的影响，因此需要选择合适的</a:t>
            </a:r>
            <a:r>
              <a:rPr lang="en-US" altLang="zh-CN" dirty="0"/>
              <a:t>k</a:t>
            </a:r>
            <a:r>
              <a:rPr lang="zh-CN" altLang="en-US" dirty="0"/>
              <a:t>个质心。如果仅仅是完全随机的选择，有可能导致算法收敛很慢</a:t>
            </a:r>
            <a:r>
              <a:rPr lang="zh-CN" altLang="en-US" dirty="0" smtClean="0"/>
              <a:t>。优化方法如下：</a:t>
            </a:r>
            <a:endParaRPr lang="zh-CN" altLang="en-US" dirty="0"/>
          </a:p>
          <a:p>
            <a:pPr marL="514350" indent="-514350">
              <a:buFont typeface="+mj-lt"/>
              <a:buAutoNum type="arabicPeriod"/>
            </a:pPr>
            <a:r>
              <a:rPr lang="zh-CN" altLang="en-US" dirty="0" smtClean="0"/>
              <a:t>从</a:t>
            </a:r>
            <a:r>
              <a:rPr lang="zh-CN" altLang="en-US" dirty="0"/>
              <a:t>输入的数据点集合中随机选择一个点作为第一个聚类中心</a:t>
            </a:r>
            <a:r>
              <a:rPr lang="en-US" altLang="zh-CN" dirty="0" smtClean="0"/>
              <a:t>μ</a:t>
            </a:r>
            <a:r>
              <a:rPr lang="en-US" altLang="zh-CN" baseline="-25000" dirty="0" smtClean="0"/>
              <a:t>1</a:t>
            </a:r>
            <a:r>
              <a:rPr lang="zh-CN" altLang="en-US" dirty="0" smtClean="0"/>
              <a:t>；</a:t>
            </a:r>
            <a:endParaRPr lang="en-US" altLang="zh-CN" dirty="0"/>
          </a:p>
          <a:p>
            <a:pPr marL="514350" indent="-514350">
              <a:buFont typeface="+mj-lt"/>
              <a:buAutoNum type="arabicPeriod"/>
            </a:pPr>
            <a:r>
              <a:rPr lang="zh-CN" altLang="en-US" dirty="0" smtClean="0"/>
              <a:t>对于</a:t>
            </a:r>
            <a:r>
              <a:rPr lang="zh-CN" altLang="en-US" dirty="0"/>
              <a:t>数据集中的每一个点</a:t>
            </a:r>
            <a:r>
              <a:rPr lang="en-US" altLang="zh-CN" dirty="0" smtClean="0"/>
              <a:t>x</a:t>
            </a:r>
            <a:r>
              <a:rPr lang="en-US" altLang="zh-CN" baseline="-25000" dirty="0" smtClean="0"/>
              <a:t>i</a:t>
            </a:r>
            <a:r>
              <a:rPr lang="zh-CN" altLang="en-US" dirty="0" smtClean="0"/>
              <a:t>，</a:t>
            </a:r>
            <a:r>
              <a:rPr lang="zh-CN" altLang="en-US" dirty="0"/>
              <a:t>计算它与已选择</a:t>
            </a:r>
            <a:r>
              <a:rPr lang="zh-CN" altLang="en-US" dirty="0" smtClean="0"/>
              <a:t>的簇中心</a:t>
            </a:r>
            <a:r>
              <a:rPr lang="zh-CN" altLang="en-US" dirty="0"/>
              <a:t>中</a:t>
            </a:r>
            <a:r>
              <a:rPr lang="zh-CN" altLang="en-US" dirty="0" smtClean="0"/>
              <a:t>最近簇中心</a:t>
            </a:r>
            <a:r>
              <a:rPr lang="zh-CN" altLang="en-US" dirty="0"/>
              <a:t>的</a:t>
            </a:r>
            <a:r>
              <a:rPr lang="zh-CN" altLang="en-US" dirty="0" smtClean="0"/>
              <a:t>距离：</a:t>
            </a:r>
            <a:endParaRPr lang="en-US" altLang="zh-CN" dirty="0"/>
          </a:p>
          <a:p>
            <a:pPr marL="514350" indent="-514350">
              <a:buFont typeface="+mj-lt"/>
              <a:buAutoNum type="arabicPeriod"/>
            </a:pPr>
            <a:endParaRPr lang="en-US" altLang="zh-CN" dirty="0" smtClean="0"/>
          </a:p>
          <a:p>
            <a:pPr marL="514350" indent="-514350">
              <a:buFont typeface="+mj-lt"/>
              <a:buAutoNum type="arabicPeriod"/>
            </a:pPr>
            <a:r>
              <a:rPr lang="zh-CN" altLang="en-US" dirty="0" smtClean="0"/>
              <a:t>选择</a:t>
            </a:r>
            <a:r>
              <a:rPr lang="zh-CN" altLang="en-US" dirty="0"/>
              <a:t>一个新的数据点作为新的聚类中心，选择的原则是</a:t>
            </a:r>
            <a:r>
              <a:rPr lang="zh-CN" altLang="en-US" dirty="0" smtClean="0"/>
              <a:t>：</a:t>
            </a:r>
            <a:r>
              <a:rPr lang="en-US" altLang="zh-CN" dirty="0" smtClean="0"/>
              <a:t>D(x</a:t>
            </a:r>
            <a:r>
              <a:rPr lang="en-US" altLang="zh-CN" dirty="0"/>
              <a:t>)</a:t>
            </a:r>
            <a:r>
              <a:rPr lang="zh-CN" altLang="en-US" dirty="0"/>
              <a:t>较大的点，被选取作为聚类中心的概率较</a:t>
            </a:r>
            <a:r>
              <a:rPr lang="zh-CN" altLang="en-US" dirty="0" smtClean="0"/>
              <a:t>大；</a:t>
            </a:r>
            <a:endParaRPr lang="en-US" altLang="zh-CN" dirty="0"/>
          </a:p>
          <a:p>
            <a:pPr marL="514350" indent="-514350">
              <a:buFont typeface="+mj-lt"/>
              <a:buAutoNum type="arabicPeriod"/>
            </a:pPr>
            <a:r>
              <a:rPr lang="zh-CN" altLang="en-US" dirty="0" smtClean="0"/>
              <a:t>重复</a:t>
            </a:r>
            <a:r>
              <a:rPr lang="en-US" altLang="zh-CN" dirty="0"/>
              <a:t>b</a:t>
            </a:r>
            <a:r>
              <a:rPr lang="zh-CN" altLang="en-US" dirty="0"/>
              <a:t>和</a:t>
            </a:r>
            <a:r>
              <a:rPr lang="en-US" altLang="zh-CN" dirty="0"/>
              <a:t>c</a:t>
            </a:r>
            <a:r>
              <a:rPr lang="zh-CN" altLang="en-US" dirty="0"/>
              <a:t>直到选择出</a:t>
            </a:r>
            <a:r>
              <a:rPr lang="en-US" altLang="zh-CN" dirty="0"/>
              <a:t>k</a:t>
            </a:r>
            <a:r>
              <a:rPr lang="zh-CN" altLang="en-US" dirty="0"/>
              <a:t>个聚类</a:t>
            </a:r>
            <a:r>
              <a:rPr lang="zh-CN" altLang="en-US" dirty="0" smtClean="0"/>
              <a:t>质心；</a:t>
            </a:r>
            <a:endParaRPr lang="en-US" altLang="zh-CN" dirty="0"/>
          </a:p>
          <a:p>
            <a:pPr marL="514350" indent="-514350">
              <a:buFont typeface="+mj-lt"/>
              <a:buAutoNum type="arabicPeriod"/>
            </a:pPr>
            <a:r>
              <a:rPr lang="zh-CN" altLang="en-US" dirty="0" smtClean="0"/>
              <a:t>利用</a:t>
            </a:r>
            <a:r>
              <a:rPr lang="zh-CN" altLang="en-US" dirty="0"/>
              <a:t>这</a:t>
            </a:r>
            <a:r>
              <a:rPr lang="en-US" altLang="zh-CN" dirty="0"/>
              <a:t>k</a:t>
            </a:r>
            <a:r>
              <a:rPr lang="zh-CN" altLang="en-US" dirty="0"/>
              <a:t>个质心来作为初始化质心去运行标准的</a:t>
            </a:r>
            <a:r>
              <a:rPr lang="en-US" altLang="zh-CN" dirty="0"/>
              <a:t>K-Means</a:t>
            </a:r>
            <a:r>
              <a:rPr lang="zh-CN" altLang="en-US" dirty="0" smtClean="0"/>
              <a:t>算法。</a:t>
            </a:r>
            <a:endParaRPr kumimoji="1" lang="zh-CN" altLang="en-US" dirty="0"/>
          </a:p>
        </p:txBody>
      </p:sp>
      <p:pic>
        <p:nvPicPr>
          <p:cNvPr id="4" name="图片 3"/>
          <p:cNvPicPr>
            <a:picLocks noChangeAspect="1"/>
          </p:cNvPicPr>
          <p:nvPr/>
        </p:nvPicPr>
        <p:blipFill>
          <a:blip r:embed="rId2"/>
          <a:stretch>
            <a:fillRect/>
          </a:stretch>
        </p:blipFill>
        <p:spPr>
          <a:xfrm>
            <a:off x="4139952" y="3933056"/>
            <a:ext cx="3120350" cy="720080"/>
          </a:xfrm>
          <a:prstGeom prst="rect">
            <a:avLst/>
          </a:prstGeom>
        </p:spPr>
      </p:pic>
    </p:spTree>
    <p:extLst>
      <p:ext uri="{BB962C8B-B14F-4D97-AF65-F5344CB8AC3E}">
        <p14:creationId xmlns:p14="http://schemas.microsoft.com/office/powerpoint/2010/main" val="21270919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距离计算优化</a:t>
            </a:r>
            <a:endParaRPr kumimoji="1" lang="zh-CN" altLang="en-US" dirty="0"/>
          </a:p>
        </p:txBody>
      </p:sp>
      <p:sp>
        <p:nvSpPr>
          <p:cNvPr id="3" name="内容占位符 2"/>
          <p:cNvSpPr>
            <a:spLocks noGrp="1"/>
          </p:cNvSpPr>
          <p:nvPr>
            <p:ph idx="1"/>
          </p:nvPr>
        </p:nvSpPr>
        <p:spPr>
          <a:xfrm>
            <a:off x="457200" y="1600200"/>
            <a:ext cx="8363272" cy="4525963"/>
          </a:xfrm>
        </p:spPr>
        <p:txBody>
          <a:bodyPr>
            <a:normAutofit fontScale="85000" lnSpcReduction="10000"/>
          </a:bodyPr>
          <a:lstStyle/>
          <a:p>
            <a:r>
              <a:rPr lang="zh-CN" altLang="en-US" dirty="0"/>
              <a:t>在传统的</a:t>
            </a:r>
            <a:r>
              <a:rPr lang="en-US" altLang="zh-CN" dirty="0"/>
              <a:t>K-Means</a:t>
            </a:r>
            <a:r>
              <a:rPr lang="zh-CN" altLang="en-US" dirty="0"/>
              <a:t>算法中</a:t>
            </a:r>
            <a:r>
              <a:rPr lang="zh-CN" altLang="en-US" dirty="0" smtClean="0"/>
              <a:t>，在</a:t>
            </a:r>
            <a:r>
              <a:rPr lang="zh-CN" altLang="en-US" dirty="0"/>
              <a:t>每轮迭代时，要计算所有的样本点到所有的质心的距离，这样会比较的耗时。那么，对于距离的计算有没有能够简化的地方呢？</a:t>
            </a:r>
            <a:r>
              <a:rPr lang="en-US" altLang="zh-CN" dirty="0" err="1"/>
              <a:t>elkan</a:t>
            </a:r>
            <a:r>
              <a:rPr lang="en-US" altLang="zh-CN" dirty="0"/>
              <a:t> K-Means</a:t>
            </a:r>
            <a:r>
              <a:rPr lang="zh-CN" altLang="en-US" dirty="0" smtClean="0"/>
              <a:t>算法的目标就是减少</a:t>
            </a:r>
            <a:r>
              <a:rPr lang="zh-CN" altLang="en-US" dirty="0"/>
              <a:t>不必要的距离的计算</a:t>
            </a:r>
            <a:r>
              <a:rPr lang="zh-CN" altLang="en-US" dirty="0" smtClean="0"/>
              <a:t>。</a:t>
            </a:r>
            <a:endParaRPr lang="zh-CN" altLang="en-US" dirty="0"/>
          </a:p>
          <a:p>
            <a:r>
              <a:rPr lang="en-US" altLang="zh-CN" dirty="0" err="1"/>
              <a:t>elkan</a:t>
            </a:r>
            <a:r>
              <a:rPr lang="en-US" altLang="zh-CN" dirty="0"/>
              <a:t> K-Means</a:t>
            </a:r>
            <a:r>
              <a:rPr lang="zh-CN" altLang="en-US" dirty="0"/>
              <a:t>利用了</a:t>
            </a:r>
            <a:r>
              <a:rPr lang="zh-CN" altLang="en-US" dirty="0">
                <a:solidFill>
                  <a:srgbClr val="C00000"/>
                </a:solidFill>
              </a:rPr>
              <a:t>两边之和大于等于第三</a:t>
            </a:r>
            <a:r>
              <a:rPr lang="zh-CN" altLang="en-US" dirty="0" smtClean="0">
                <a:solidFill>
                  <a:srgbClr val="C00000"/>
                </a:solidFill>
              </a:rPr>
              <a:t>边的三角形性质</a:t>
            </a:r>
            <a:r>
              <a:rPr lang="zh-CN" altLang="en-US" dirty="0" smtClean="0"/>
              <a:t>来</a:t>
            </a:r>
            <a:r>
              <a:rPr lang="zh-CN" altLang="en-US" dirty="0"/>
              <a:t>减少距离的计算。</a:t>
            </a:r>
          </a:p>
          <a:p>
            <a:r>
              <a:rPr lang="zh-CN" altLang="en-US" dirty="0" smtClean="0"/>
              <a:t>对于</a:t>
            </a:r>
            <a:r>
              <a:rPr lang="zh-CN" altLang="en-US" dirty="0"/>
              <a:t>一个样本点</a:t>
            </a:r>
            <a:r>
              <a:rPr lang="en-US" altLang="zh-CN" dirty="0" smtClean="0"/>
              <a:t>x</a:t>
            </a:r>
            <a:r>
              <a:rPr lang="zh-CN" altLang="en-US" dirty="0" smtClean="0"/>
              <a:t>和两</a:t>
            </a:r>
            <a:r>
              <a:rPr lang="zh-CN" altLang="en-US" dirty="0"/>
              <a:t>个质心</a:t>
            </a:r>
            <a:r>
              <a:rPr lang="en-US" altLang="zh-CN" dirty="0" smtClean="0"/>
              <a:t>μ</a:t>
            </a:r>
            <a:r>
              <a:rPr lang="en-US" altLang="zh-CN" baseline="-25000" dirty="0" smtClean="0"/>
              <a:t>j1</a:t>
            </a:r>
            <a:r>
              <a:rPr lang="zh-CN" altLang="en-US" dirty="0" smtClean="0"/>
              <a:t>和</a:t>
            </a:r>
            <a:r>
              <a:rPr lang="en-US" altLang="zh-CN" dirty="0" smtClean="0"/>
              <a:t>μ</a:t>
            </a:r>
            <a:r>
              <a:rPr lang="en-US" altLang="zh-CN" baseline="-25000" dirty="0" smtClean="0"/>
              <a:t>j2</a:t>
            </a:r>
            <a:r>
              <a:rPr lang="zh-CN" altLang="en-US" dirty="0" smtClean="0"/>
              <a:t>。如果预先</a:t>
            </a:r>
            <a:r>
              <a:rPr lang="zh-CN" altLang="en-US" dirty="0"/>
              <a:t>计算出了这两个质心之间的距离</a:t>
            </a:r>
            <a:r>
              <a:rPr lang="en-US" altLang="zh-CN" dirty="0" smtClean="0"/>
              <a:t>D(j</a:t>
            </a:r>
            <a:r>
              <a:rPr lang="en-US" altLang="zh-CN" baseline="-25000" dirty="0" smtClean="0"/>
              <a:t>1</a:t>
            </a:r>
            <a:r>
              <a:rPr lang="en-US" altLang="zh-CN" dirty="0" smtClean="0"/>
              <a:t>,j</a:t>
            </a:r>
            <a:r>
              <a:rPr lang="en-US" altLang="zh-CN" baseline="-25000" dirty="0" smtClean="0"/>
              <a:t>2</a:t>
            </a:r>
            <a:r>
              <a:rPr lang="en-US" altLang="zh-CN" dirty="0" smtClean="0"/>
              <a:t>)</a:t>
            </a:r>
            <a:r>
              <a:rPr lang="zh-CN" altLang="en-US" dirty="0" smtClean="0"/>
              <a:t>，则一旦计算</a:t>
            </a:r>
            <a:r>
              <a:rPr lang="zh-CN" altLang="en-US" dirty="0"/>
              <a:t>发现</a:t>
            </a:r>
            <a:r>
              <a:rPr lang="en-US" altLang="zh-CN" dirty="0"/>
              <a:t>2D(x,j</a:t>
            </a:r>
            <a:r>
              <a:rPr lang="en-US" altLang="zh-CN" baseline="-25000" dirty="0"/>
              <a:t>1</a:t>
            </a:r>
            <a:r>
              <a:rPr lang="en-US" altLang="zh-CN" dirty="0"/>
              <a:t>)≤</a:t>
            </a:r>
            <a:r>
              <a:rPr lang="en-US" altLang="zh-CN" dirty="0" smtClean="0"/>
              <a:t>D(j</a:t>
            </a:r>
            <a:r>
              <a:rPr lang="en-US" altLang="zh-CN" baseline="-25000" dirty="0" smtClean="0"/>
              <a:t>1</a:t>
            </a:r>
            <a:r>
              <a:rPr lang="en-US" altLang="zh-CN" dirty="0" smtClean="0"/>
              <a:t>,j</a:t>
            </a:r>
            <a:r>
              <a:rPr lang="en-US" altLang="zh-CN" baseline="-25000" dirty="0" smtClean="0"/>
              <a:t>2</a:t>
            </a:r>
            <a:r>
              <a:rPr lang="en-US" altLang="zh-CN" dirty="0" smtClean="0"/>
              <a:t>),</a:t>
            </a:r>
            <a:r>
              <a:rPr lang="zh-CN" altLang="en-US" dirty="0" smtClean="0"/>
              <a:t>立即</a:t>
            </a:r>
            <a:r>
              <a:rPr lang="zh-CN" altLang="en-US" dirty="0"/>
              <a:t>就可以</a:t>
            </a:r>
            <a:r>
              <a:rPr lang="zh-CN" altLang="en-US" dirty="0" smtClean="0"/>
              <a:t>知道</a:t>
            </a:r>
            <a:r>
              <a:rPr lang="en-US" altLang="zh-CN" dirty="0" smtClean="0"/>
              <a:t>D(x,j</a:t>
            </a:r>
            <a:r>
              <a:rPr lang="en-US" altLang="zh-CN" baseline="-25000" dirty="0" smtClean="0"/>
              <a:t>1</a:t>
            </a:r>
            <a:r>
              <a:rPr lang="en-US" altLang="zh-CN" dirty="0"/>
              <a:t>)≤</a:t>
            </a:r>
            <a:r>
              <a:rPr lang="en-US" altLang="zh-CN" dirty="0" smtClean="0"/>
              <a:t>D(x,j</a:t>
            </a:r>
            <a:r>
              <a:rPr lang="en-US" altLang="zh-CN" baseline="-25000" dirty="0" smtClean="0"/>
              <a:t>2</a:t>
            </a:r>
            <a:r>
              <a:rPr lang="en-US" altLang="zh-CN" dirty="0" smtClean="0"/>
              <a:t>)</a:t>
            </a:r>
            <a:r>
              <a:rPr lang="zh-CN" altLang="en-US" dirty="0" smtClean="0"/>
              <a:t>。此时不</a:t>
            </a:r>
            <a:r>
              <a:rPr lang="zh-CN" altLang="en-US" dirty="0"/>
              <a:t>需要再计算</a:t>
            </a:r>
            <a:r>
              <a:rPr lang="en-US" altLang="zh-CN" dirty="0"/>
              <a:t>D(x,j2)D(x,j2</a:t>
            </a:r>
            <a:r>
              <a:rPr lang="en-US" altLang="zh-CN" dirty="0" smtClean="0"/>
              <a:t>),</a:t>
            </a:r>
            <a:r>
              <a:rPr lang="zh-CN" altLang="en-US" dirty="0"/>
              <a:t> </a:t>
            </a:r>
            <a:r>
              <a:rPr lang="zh-CN" altLang="en-US" dirty="0" smtClean="0"/>
              <a:t>即省</a:t>
            </a:r>
            <a:r>
              <a:rPr lang="zh-CN" altLang="en-US" dirty="0"/>
              <a:t>了一步距离计算</a:t>
            </a:r>
            <a:r>
              <a:rPr lang="zh-CN" altLang="en-US" dirty="0" smtClean="0"/>
              <a:t>。</a:t>
            </a:r>
            <a:endParaRPr kumimoji="1" lang="zh-CN" altLang="en-US" dirty="0"/>
          </a:p>
        </p:txBody>
      </p:sp>
    </p:spTree>
    <p:extLst>
      <p:ext uri="{BB962C8B-B14F-4D97-AF65-F5344CB8AC3E}">
        <p14:creationId xmlns:p14="http://schemas.microsoft.com/office/powerpoint/2010/main" val="272961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评估指标</a:t>
            </a:r>
            <a:endParaRPr kumimoji="1" lang="zh-CN" altLang="en-US" dirty="0"/>
          </a:p>
        </p:txBody>
      </p:sp>
      <p:sp>
        <p:nvSpPr>
          <p:cNvPr id="3" name="内容占位符 2"/>
          <p:cNvSpPr>
            <a:spLocks noGrp="1"/>
          </p:cNvSpPr>
          <p:nvPr>
            <p:ph idx="1"/>
          </p:nvPr>
        </p:nvSpPr>
        <p:spPr/>
        <p:txBody>
          <a:bodyPr/>
          <a:lstStyle/>
          <a:p>
            <a:r>
              <a:rPr kumimoji="1" lang="zh-CN" altLang="en-US" dirty="0" smtClean="0"/>
              <a:t>三种评估指标</a:t>
            </a:r>
            <a:endParaRPr kumimoji="1" lang="en-US" altLang="zh-CN" dirty="0" smtClean="0"/>
          </a:p>
          <a:p>
            <a:pPr lvl="1"/>
            <a:r>
              <a:rPr kumimoji="1" lang="en-US" altLang="zh-CN" dirty="0" smtClean="0"/>
              <a:t>Purity</a:t>
            </a:r>
          </a:p>
          <a:p>
            <a:pPr lvl="1"/>
            <a:r>
              <a:rPr kumimoji="1" lang="en-US" altLang="zh-CN" dirty="0" smtClean="0"/>
              <a:t>Normalized mutual information </a:t>
            </a:r>
          </a:p>
          <a:p>
            <a:pPr lvl="1"/>
            <a:r>
              <a:rPr kumimoji="1" lang="en-US" altLang="zh-CN" dirty="0" smtClean="0"/>
              <a:t>Rand index</a:t>
            </a:r>
            <a:endParaRPr kumimoji="1" lang="zh-CN" altLang="en-US" dirty="0"/>
          </a:p>
        </p:txBody>
      </p:sp>
      <p:grpSp>
        <p:nvGrpSpPr>
          <p:cNvPr id="31" name="组 30"/>
          <p:cNvGrpSpPr/>
          <p:nvPr/>
        </p:nvGrpSpPr>
        <p:grpSpPr>
          <a:xfrm>
            <a:off x="1331640" y="3645024"/>
            <a:ext cx="6260846" cy="2303412"/>
            <a:chOff x="1475656" y="3873662"/>
            <a:chExt cx="6260846" cy="2303412"/>
          </a:xfrm>
        </p:grpSpPr>
        <p:sp>
          <p:nvSpPr>
            <p:cNvPr id="4" name="椭圆 3"/>
            <p:cNvSpPr/>
            <p:nvPr/>
          </p:nvSpPr>
          <p:spPr>
            <a:xfrm>
              <a:off x="1475656" y="429309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文本框 5"/>
            <p:cNvSpPr txBox="1"/>
            <p:nvPr/>
          </p:nvSpPr>
          <p:spPr>
            <a:xfrm>
              <a:off x="1907704" y="4581128"/>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9" name="文本框 8"/>
            <p:cNvSpPr txBox="1"/>
            <p:nvPr/>
          </p:nvSpPr>
          <p:spPr>
            <a:xfrm>
              <a:off x="2699792" y="4623573"/>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10" name="文本框 9"/>
            <p:cNvSpPr txBox="1"/>
            <p:nvPr/>
          </p:nvSpPr>
          <p:spPr>
            <a:xfrm>
              <a:off x="2627784" y="5138716"/>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11" name="文本框 10"/>
            <p:cNvSpPr txBox="1"/>
            <p:nvPr/>
          </p:nvSpPr>
          <p:spPr>
            <a:xfrm>
              <a:off x="1830524" y="5377171"/>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12" name="文本框 11"/>
            <p:cNvSpPr txBox="1"/>
            <p:nvPr/>
          </p:nvSpPr>
          <p:spPr>
            <a:xfrm>
              <a:off x="2373266" y="5437538"/>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13" name="文本框 12"/>
            <p:cNvSpPr txBox="1"/>
            <p:nvPr/>
          </p:nvSpPr>
          <p:spPr>
            <a:xfrm>
              <a:off x="1974540" y="4997209"/>
              <a:ext cx="288032" cy="369332"/>
            </a:xfrm>
            <a:prstGeom prst="rect">
              <a:avLst/>
            </a:prstGeom>
            <a:noFill/>
          </p:spPr>
          <p:txBody>
            <a:bodyPr wrap="square" rtlCol="0">
              <a:spAutoFit/>
            </a:bodyPr>
            <a:lstStyle/>
            <a:p>
              <a:r>
                <a:rPr kumimoji="1" lang="en-US" altLang="zh-CN" dirty="0" smtClean="0"/>
                <a:t>o</a:t>
              </a:r>
              <a:endParaRPr kumimoji="1" lang="zh-CN" altLang="en-US" dirty="0"/>
            </a:p>
          </p:txBody>
        </p:sp>
        <p:sp>
          <p:nvSpPr>
            <p:cNvPr id="14" name="椭圆 13"/>
            <p:cNvSpPr/>
            <p:nvPr/>
          </p:nvSpPr>
          <p:spPr>
            <a:xfrm>
              <a:off x="3644767"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p:cNvSpPr txBox="1"/>
            <p:nvPr/>
          </p:nvSpPr>
          <p:spPr>
            <a:xfrm>
              <a:off x="4076815" y="4592898"/>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16" name="文本框 15"/>
            <p:cNvSpPr txBox="1"/>
            <p:nvPr/>
          </p:nvSpPr>
          <p:spPr>
            <a:xfrm>
              <a:off x="4868903" y="4635343"/>
              <a:ext cx="288032" cy="369332"/>
            </a:xfrm>
            <a:prstGeom prst="rect">
              <a:avLst/>
            </a:prstGeom>
            <a:noFill/>
          </p:spPr>
          <p:txBody>
            <a:bodyPr wrap="square" rtlCol="0">
              <a:spAutoFit/>
            </a:bodyPr>
            <a:lstStyle/>
            <a:p>
              <a:r>
                <a:rPr kumimoji="1" lang="en-US" altLang="zh-CN" dirty="0" smtClean="0"/>
                <a:t>o</a:t>
              </a:r>
              <a:endParaRPr kumimoji="1" lang="zh-CN" altLang="en-US" dirty="0"/>
            </a:p>
          </p:txBody>
        </p:sp>
        <p:sp>
          <p:nvSpPr>
            <p:cNvPr id="17" name="文本框 16"/>
            <p:cNvSpPr txBox="1"/>
            <p:nvPr/>
          </p:nvSpPr>
          <p:spPr>
            <a:xfrm>
              <a:off x="4796895" y="5150486"/>
              <a:ext cx="288032" cy="369332"/>
            </a:xfrm>
            <a:prstGeom prst="rect">
              <a:avLst/>
            </a:prstGeom>
            <a:noFill/>
          </p:spPr>
          <p:txBody>
            <a:bodyPr wrap="square" rtlCol="0">
              <a:spAutoFit/>
            </a:bodyPr>
            <a:lstStyle/>
            <a:p>
              <a:r>
                <a:rPr kumimoji="1" lang="zh-CN" altLang="en-US" dirty="0" smtClean="0"/>
                <a:t>*</a:t>
              </a:r>
              <a:endParaRPr kumimoji="1" lang="zh-CN" altLang="en-US" dirty="0"/>
            </a:p>
          </p:txBody>
        </p:sp>
        <p:sp>
          <p:nvSpPr>
            <p:cNvPr id="18" name="文本框 17"/>
            <p:cNvSpPr txBox="1"/>
            <p:nvPr/>
          </p:nvSpPr>
          <p:spPr>
            <a:xfrm>
              <a:off x="3999635" y="5388941"/>
              <a:ext cx="288032" cy="369332"/>
            </a:xfrm>
            <a:prstGeom prst="rect">
              <a:avLst/>
            </a:prstGeom>
            <a:noFill/>
          </p:spPr>
          <p:txBody>
            <a:bodyPr wrap="square" rtlCol="0">
              <a:spAutoFit/>
            </a:bodyPr>
            <a:lstStyle/>
            <a:p>
              <a:r>
                <a:rPr kumimoji="1" lang="en-US" altLang="zh-CN" dirty="0" smtClean="0"/>
                <a:t>o</a:t>
              </a:r>
              <a:endParaRPr kumimoji="1" lang="zh-CN" altLang="en-US" dirty="0"/>
            </a:p>
          </p:txBody>
        </p:sp>
        <p:sp>
          <p:nvSpPr>
            <p:cNvPr id="19" name="文本框 18"/>
            <p:cNvSpPr txBox="1"/>
            <p:nvPr/>
          </p:nvSpPr>
          <p:spPr>
            <a:xfrm>
              <a:off x="4542377" y="5449308"/>
              <a:ext cx="288032" cy="369332"/>
            </a:xfrm>
            <a:prstGeom prst="rect">
              <a:avLst/>
            </a:prstGeom>
            <a:noFill/>
          </p:spPr>
          <p:txBody>
            <a:bodyPr wrap="square" rtlCol="0">
              <a:spAutoFit/>
            </a:bodyPr>
            <a:lstStyle/>
            <a:p>
              <a:r>
                <a:rPr kumimoji="1" lang="en-US" altLang="zh-CN" dirty="0" smtClean="0"/>
                <a:t>o</a:t>
              </a:r>
              <a:endParaRPr kumimoji="1" lang="zh-CN" altLang="en-US" dirty="0"/>
            </a:p>
          </p:txBody>
        </p:sp>
        <p:sp>
          <p:nvSpPr>
            <p:cNvPr id="20" name="文本框 19"/>
            <p:cNvSpPr txBox="1"/>
            <p:nvPr/>
          </p:nvSpPr>
          <p:spPr>
            <a:xfrm>
              <a:off x="4143651" y="5008979"/>
              <a:ext cx="288032" cy="369332"/>
            </a:xfrm>
            <a:prstGeom prst="rect">
              <a:avLst/>
            </a:prstGeom>
            <a:noFill/>
          </p:spPr>
          <p:txBody>
            <a:bodyPr wrap="square" rtlCol="0">
              <a:spAutoFit/>
            </a:bodyPr>
            <a:lstStyle/>
            <a:p>
              <a:r>
                <a:rPr kumimoji="1" lang="en-US" altLang="zh-CN" dirty="0" smtClean="0"/>
                <a:t>o</a:t>
              </a:r>
              <a:endParaRPr kumimoji="1" lang="zh-CN" altLang="en-US" dirty="0"/>
            </a:p>
          </p:txBody>
        </p:sp>
        <p:sp>
          <p:nvSpPr>
            <p:cNvPr id="21" name="椭圆 20"/>
            <p:cNvSpPr/>
            <p:nvPr/>
          </p:nvSpPr>
          <p:spPr>
            <a:xfrm>
              <a:off x="5864294"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文本框 21"/>
            <p:cNvSpPr txBox="1"/>
            <p:nvPr/>
          </p:nvSpPr>
          <p:spPr>
            <a:xfrm>
              <a:off x="6296342" y="4592898"/>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23" name="文本框 22"/>
            <p:cNvSpPr txBox="1"/>
            <p:nvPr/>
          </p:nvSpPr>
          <p:spPr>
            <a:xfrm>
              <a:off x="7088430" y="4635343"/>
              <a:ext cx="288032" cy="369332"/>
            </a:xfrm>
            <a:prstGeom prst="rect">
              <a:avLst/>
            </a:prstGeom>
            <a:noFill/>
          </p:spPr>
          <p:txBody>
            <a:bodyPr wrap="square" rtlCol="0">
              <a:spAutoFit/>
            </a:bodyPr>
            <a:lstStyle/>
            <a:p>
              <a:r>
                <a:rPr kumimoji="1" lang="en-US" altLang="zh-CN" dirty="0" smtClean="0"/>
                <a:t>*</a:t>
              </a:r>
              <a:endParaRPr kumimoji="1" lang="zh-CN" altLang="en-US" dirty="0"/>
            </a:p>
          </p:txBody>
        </p:sp>
        <p:sp>
          <p:nvSpPr>
            <p:cNvPr id="24" name="文本框 23"/>
            <p:cNvSpPr txBox="1"/>
            <p:nvPr/>
          </p:nvSpPr>
          <p:spPr>
            <a:xfrm>
              <a:off x="7016422" y="5150486"/>
              <a:ext cx="288032" cy="369332"/>
            </a:xfrm>
            <a:prstGeom prst="rect">
              <a:avLst/>
            </a:prstGeom>
            <a:noFill/>
          </p:spPr>
          <p:txBody>
            <a:bodyPr wrap="square" rtlCol="0">
              <a:spAutoFit/>
            </a:bodyPr>
            <a:lstStyle/>
            <a:p>
              <a:r>
                <a:rPr kumimoji="1" lang="en-US" altLang="zh-CN" dirty="0" smtClean="0"/>
                <a:t>*</a:t>
              </a:r>
              <a:endParaRPr kumimoji="1" lang="zh-CN" altLang="en-US" dirty="0"/>
            </a:p>
          </p:txBody>
        </p:sp>
        <p:sp>
          <p:nvSpPr>
            <p:cNvPr id="26" name="文本框 25"/>
            <p:cNvSpPr txBox="1"/>
            <p:nvPr/>
          </p:nvSpPr>
          <p:spPr>
            <a:xfrm>
              <a:off x="6761904" y="5449308"/>
              <a:ext cx="288032" cy="369332"/>
            </a:xfrm>
            <a:prstGeom prst="rect">
              <a:avLst/>
            </a:prstGeom>
            <a:noFill/>
          </p:spPr>
          <p:txBody>
            <a:bodyPr wrap="square" rtlCol="0">
              <a:spAutoFit/>
            </a:bodyPr>
            <a:lstStyle/>
            <a:p>
              <a:r>
                <a:rPr kumimoji="1" lang="en-US" altLang="zh-CN" dirty="0" smtClean="0"/>
                <a:t>x</a:t>
              </a:r>
              <a:endParaRPr kumimoji="1" lang="zh-CN" altLang="en-US" dirty="0"/>
            </a:p>
          </p:txBody>
        </p:sp>
        <p:sp>
          <p:nvSpPr>
            <p:cNvPr id="27" name="文本框 26"/>
            <p:cNvSpPr txBox="1"/>
            <p:nvPr/>
          </p:nvSpPr>
          <p:spPr>
            <a:xfrm>
              <a:off x="6698747" y="5056304"/>
              <a:ext cx="288032" cy="369332"/>
            </a:xfrm>
            <a:prstGeom prst="rect">
              <a:avLst/>
            </a:prstGeom>
            <a:noFill/>
          </p:spPr>
          <p:txBody>
            <a:bodyPr wrap="square" rtlCol="0">
              <a:spAutoFit/>
            </a:bodyPr>
            <a:lstStyle/>
            <a:p>
              <a:r>
                <a:rPr kumimoji="1" lang="en-US" altLang="zh-CN" dirty="0" smtClean="0"/>
                <a:t>*</a:t>
              </a:r>
              <a:endParaRPr kumimoji="1" lang="zh-CN" altLang="en-US" dirty="0"/>
            </a:p>
          </p:txBody>
        </p:sp>
        <p:sp>
          <p:nvSpPr>
            <p:cNvPr id="28" name="文本框 27"/>
            <p:cNvSpPr txBox="1"/>
            <p:nvPr/>
          </p:nvSpPr>
          <p:spPr>
            <a:xfrm>
              <a:off x="1926331" y="3884654"/>
              <a:ext cx="1008112" cy="369332"/>
            </a:xfrm>
            <a:prstGeom prst="rect">
              <a:avLst/>
            </a:prstGeom>
            <a:noFill/>
          </p:spPr>
          <p:txBody>
            <a:bodyPr wrap="square" rtlCol="0">
              <a:spAutoFit/>
            </a:bodyPr>
            <a:lstStyle/>
            <a:p>
              <a:r>
                <a:rPr kumimoji="1" lang="en-US" altLang="zh-CN" smtClean="0"/>
                <a:t>Cluster 1</a:t>
              </a:r>
              <a:endParaRPr kumimoji="1" lang="zh-CN" altLang="en-US" dirty="0"/>
            </a:p>
          </p:txBody>
        </p:sp>
        <p:sp>
          <p:nvSpPr>
            <p:cNvPr id="29" name="文本框 28"/>
            <p:cNvSpPr txBox="1"/>
            <p:nvPr/>
          </p:nvSpPr>
          <p:spPr>
            <a:xfrm>
              <a:off x="4038321" y="3891616"/>
              <a:ext cx="1008112" cy="369332"/>
            </a:xfrm>
            <a:prstGeom prst="rect">
              <a:avLst/>
            </a:prstGeom>
            <a:noFill/>
          </p:spPr>
          <p:txBody>
            <a:bodyPr wrap="square" rtlCol="0">
              <a:spAutoFit/>
            </a:bodyPr>
            <a:lstStyle/>
            <a:p>
              <a:r>
                <a:rPr kumimoji="1" lang="en-US" altLang="zh-CN" dirty="0" smtClean="0"/>
                <a:t>Cluster 2</a:t>
              </a:r>
              <a:endParaRPr kumimoji="1" lang="zh-CN" altLang="en-US" dirty="0"/>
            </a:p>
          </p:txBody>
        </p:sp>
        <p:sp>
          <p:nvSpPr>
            <p:cNvPr id="30" name="文本框 29"/>
            <p:cNvSpPr txBox="1"/>
            <p:nvPr/>
          </p:nvSpPr>
          <p:spPr>
            <a:xfrm>
              <a:off x="6296342" y="3873662"/>
              <a:ext cx="1008112" cy="369332"/>
            </a:xfrm>
            <a:prstGeom prst="rect">
              <a:avLst/>
            </a:prstGeom>
            <a:noFill/>
          </p:spPr>
          <p:txBody>
            <a:bodyPr wrap="square" rtlCol="0">
              <a:spAutoFit/>
            </a:bodyPr>
            <a:lstStyle/>
            <a:p>
              <a:r>
                <a:rPr kumimoji="1" lang="en-US" altLang="zh-CN" dirty="0" smtClean="0"/>
                <a:t>Cluster 3</a:t>
              </a:r>
              <a:endParaRPr kumimoji="1" lang="zh-CN" altLang="en-US" dirty="0"/>
            </a:p>
          </p:txBody>
        </p:sp>
      </p:grpSp>
      <p:sp>
        <p:nvSpPr>
          <p:cNvPr id="32" name="文本框 31"/>
          <p:cNvSpPr txBox="1"/>
          <p:nvPr/>
        </p:nvSpPr>
        <p:spPr>
          <a:xfrm>
            <a:off x="1539366" y="5994975"/>
            <a:ext cx="6227026" cy="646331"/>
          </a:xfrm>
          <a:prstGeom prst="rect">
            <a:avLst/>
          </a:prstGeom>
          <a:noFill/>
        </p:spPr>
        <p:txBody>
          <a:bodyPr wrap="square" rtlCol="0">
            <a:spAutoFit/>
          </a:bodyPr>
          <a:lstStyle/>
          <a:p>
            <a:r>
              <a:rPr kumimoji="1" lang="zh-CN" altLang="en-US" dirty="0" smtClean="0"/>
              <a:t>聚类集合 </a:t>
            </a:r>
            <a:r>
              <a:rPr kumimoji="1" lang="en-US" altLang="zh-CN" dirty="0" smtClean="0"/>
              <a:t>𝛀={w</a:t>
            </a:r>
            <a:r>
              <a:rPr kumimoji="1" lang="en-US" altLang="zh-CN" baseline="-25000" dirty="0" smtClean="0"/>
              <a:t>1</a:t>
            </a:r>
            <a:r>
              <a:rPr kumimoji="1" lang="en-US" altLang="zh-CN" dirty="0" smtClean="0"/>
              <a:t>, w</a:t>
            </a:r>
            <a:r>
              <a:rPr kumimoji="1" lang="en-US" altLang="zh-CN" baseline="-25000" dirty="0" smtClean="0"/>
              <a:t>2</a:t>
            </a:r>
            <a:r>
              <a:rPr kumimoji="1" lang="en-US" altLang="zh-CN" dirty="0" smtClean="0"/>
              <a:t>, </a:t>
            </a:r>
            <a:r>
              <a:rPr kumimoji="1" lang="mr-IN" altLang="zh-CN" dirty="0" smtClean="0"/>
              <a:t>…</a:t>
            </a:r>
            <a:r>
              <a:rPr kumimoji="1" lang="en-US" altLang="zh-CN" dirty="0" smtClean="0"/>
              <a:t>, </a:t>
            </a:r>
            <a:r>
              <a:rPr kumimoji="1" lang="en-US" altLang="zh-CN" dirty="0" err="1" smtClean="0"/>
              <a:t>w</a:t>
            </a:r>
            <a:r>
              <a:rPr kumimoji="1" lang="en-US" altLang="zh-CN" baseline="-25000" dirty="0" err="1" smtClean="0"/>
              <a:t>K</a:t>
            </a:r>
            <a:r>
              <a:rPr kumimoji="1" lang="en-US" altLang="zh-CN" dirty="0" smtClean="0"/>
              <a:t>},</a:t>
            </a:r>
            <a:r>
              <a:rPr kumimoji="1" lang="zh-CN" altLang="en-US" dirty="0" smtClean="0"/>
              <a:t>  标准答案类别集合</a:t>
            </a:r>
            <a:r>
              <a:rPr kumimoji="1" lang="en-US" altLang="zh-CN" dirty="0" smtClean="0"/>
              <a:t>C={c</a:t>
            </a:r>
            <a:r>
              <a:rPr kumimoji="1" lang="en-US" altLang="zh-CN" baseline="-25000" dirty="0" smtClean="0"/>
              <a:t>1</a:t>
            </a:r>
            <a:r>
              <a:rPr kumimoji="1" lang="en-US" altLang="zh-CN" dirty="0" smtClean="0"/>
              <a:t>, c</a:t>
            </a:r>
            <a:r>
              <a:rPr kumimoji="1" lang="en-US" altLang="zh-CN" baseline="-25000" dirty="0" smtClean="0"/>
              <a:t>2</a:t>
            </a:r>
            <a:r>
              <a:rPr kumimoji="1" lang="en-US" altLang="zh-CN" dirty="0" smtClean="0"/>
              <a:t>, </a:t>
            </a:r>
            <a:r>
              <a:rPr kumimoji="1" lang="mr-IN" altLang="zh-CN" dirty="0" smtClean="0"/>
              <a:t>…</a:t>
            </a:r>
            <a:r>
              <a:rPr kumimoji="1" lang="en-US" altLang="zh-CN" dirty="0" smtClean="0"/>
              <a:t>, </a:t>
            </a:r>
            <a:r>
              <a:rPr kumimoji="1" lang="en-US" altLang="zh-CN" dirty="0" err="1" smtClean="0"/>
              <a:t>c</a:t>
            </a:r>
            <a:r>
              <a:rPr kumimoji="1" lang="en-US" altLang="zh-CN" baseline="-25000" dirty="0" err="1" smtClean="0"/>
              <a:t>J</a:t>
            </a:r>
            <a:r>
              <a:rPr kumimoji="1" lang="en-US" altLang="zh-CN" dirty="0" smtClean="0"/>
              <a:t>}</a:t>
            </a:r>
            <a:r>
              <a:rPr kumimoji="1" lang="zh-CN" altLang="en-US" dirty="0" smtClean="0"/>
              <a:t>，</a:t>
            </a:r>
            <a:endParaRPr kumimoji="1" lang="en-US" altLang="zh-CN" dirty="0" smtClean="0"/>
          </a:p>
          <a:p>
            <a:r>
              <a:rPr kumimoji="1" lang="en-US" altLang="zh-CN" dirty="0" err="1" smtClean="0"/>
              <a:t>w</a:t>
            </a:r>
            <a:r>
              <a:rPr kumimoji="1" lang="en-US" altLang="zh-CN" baseline="-25000" dirty="0" err="1" smtClean="0"/>
              <a:t>k</a:t>
            </a:r>
            <a:r>
              <a:rPr kumimoji="1" lang="en-US" altLang="zh-CN" baseline="-25000" dirty="0" smtClean="0"/>
              <a:t> </a:t>
            </a:r>
            <a:r>
              <a:rPr kumimoji="1" lang="zh-CN" altLang="en-US" dirty="0" smtClean="0"/>
              <a:t>表示簇</a:t>
            </a:r>
            <a:r>
              <a:rPr kumimoji="1" lang="en-US" altLang="zh-CN" dirty="0" smtClean="0"/>
              <a:t>k</a:t>
            </a:r>
            <a:r>
              <a:rPr kumimoji="1" lang="zh-CN" altLang="en-US" dirty="0" smtClean="0"/>
              <a:t>中的样本集合，</a:t>
            </a:r>
            <a:r>
              <a:rPr kumimoji="1" lang="en-US" altLang="zh-CN" dirty="0" err="1" smtClean="0"/>
              <a:t>c</a:t>
            </a:r>
            <a:r>
              <a:rPr kumimoji="1" lang="en-US" altLang="zh-CN" baseline="-25000" dirty="0" err="1" smtClean="0"/>
              <a:t>j</a:t>
            </a:r>
            <a:r>
              <a:rPr kumimoji="1" lang="zh-CN" altLang="en-US" baseline="-25000" dirty="0" smtClean="0"/>
              <a:t> </a:t>
            </a:r>
            <a:r>
              <a:rPr kumimoji="1" lang="zh-CN" altLang="en-US" dirty="0" smtClean="0"/>
              <a:t>表示标准类别</a:t>
            </a:r>
            <a:r>
              <a:rPr kumimoji="1" lang="en-US" altLang="zh-CN" dirty="0" smtClean="0"/>
              <a:t>j</a:t>
            </a:r>
            <a:r>
              <a:rPr kumimoji="1" lang="zh-CN" altLang="en-US" dirty="0" smtClean="0"/>
              <a:t>中的样本集合。</a:t>
            </a:r>
            <a:endParaRPr kumimoji="1" lang="zh-CN" altLang="en-US" dirty="0"/>
          </a:p>
        </p:txBody>
      </p:sp>
    </p:spTree>
    <p:extLst>
      <p:ext uri="{BB962C8B-B14F-4D97-AF65-F5344CB8AC3E}">
        <p14:creationId xmlns:p14="http://schemas.microsoft.com/office/powerpoint/2010/main" val="854842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03212" y="301239"/>
            <a:ext cx="8229600" cy="1143000"/>
          </a:xfrm>
        </p:spPr>
        <p:txBody>
          <a:bodyPr/>
          <a:lstStyle/>
          <a:p>
            <a:r>
              <a:rPr kumimoji="1" lang="en-US" altLang="zh-CN" dirty="0" smtClean="0"/>
              <a:t>Purity</a:t>
            </a:r>
            <a:endParaRPr kumimoji="1" lang="zh-CN" altLang="en-US" dirty="0"/>
          </a:p>
        </p:txBody>
      </p:sp>
      <p:pic>
        <p:nvPicPr>
          <p:cNvPr id="4" name="图片 3"/>
          <p:cNvPicPr>
            <a:picLocks noChangeAspect="1"/>
          </p:cNvPicPr>
          <p:nvPr/>
        </p:nvPicPr>
        <p:blipFill>
          <a:blip r:embed="rId2"/>
          <a:stretch>
            <a:fillRect/>
          </a:stretch>
        </p:blipFill>
        <p:spPr>
          <a:xfrm>
            <a:off x="1201052" y="1412640"/>
            <a:ext cx="6344692" cy="1225791"/>
          </a:xfrm>
          <a:prstGeom prst="rect">
            <a:avLst/>
          </a:prstGeom>
        </p:spPr>
      </p:pic>
      <p:grpSp>
        <p:nvGrpSpPr>
          <p:cNvPr id="5" name="组 4"/>
          <p:cNvGrpSpPr/>
          <p:nvPr/>
        </p:nvGrpSpPr>
        <p:grpSpPr>
          <a:xfrm>
            <a:off x="1203745" y="3405942"/>
            <a:ext cx="3600400" cy="1324615"/>
            <a:chOff x="1475656" y="3873660"/>
            <a:chExt cx="6260846" cy="2303414"/>
          </a:xfrm>
        </p:grpSpPr>
        <p:sp>
          <p:nvSpPr>
            <p:cNvPr id="6" name="椭圆 5"/>
            <p:cNvSpPr/>
            <p:nvPr/>
          </p:nvSpPr>
          <p:spPr>
            <a:xfrm>
              <a:off x="1475656" y="429309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7" name="文本框 6"/>
            <p:cNvSpPr txBox="1"/>
            <p:nvPr/>
          </p:nvSpPr>
          <p:spPr>
            <a:xfrm>
              <a:off x="1907704" y="458112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8" name="文本框 7"/>
            <p:cNvSpPr txBox="1"/>
            <p:nvPr/>
          </p:nvSpPr>
          <p:spPr>
            <a:xfrm>
              <a:off x="2699792" y="4623573"/>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9" name="文本框 8"/>
            <p:cNvSpPr txBox="1"/>
            <p:nvPr/>
          </p:nvSpPr>
          <p:spPr>
            <a:xfrm>
              <a:off x="2627784" y="5138716"/>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0" name="文本框 9"/>
            <p:cNvSpPr txBox="1"/>
            <p:nvPr/>
          </p:nvSpPr>
          <p:spPr>
            <a:xfrm>
              <a:off x="1830524" y="5377171"/>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1" name="文本框 10"/>
            <p:cNvSpPr txBox="1"/>
            <p:nvPr/>
          </p:nvSpPr>
          <p:spPr>
            <a:xfrm>
              <a:off x="2373266" y="543753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2" name="文本框 11"/>
            <p:cNvSpPr txBox="1"/>
            <p:nvPr/>
          </p:nvSpPr>
          <p:spPr>
            <a:xfrm>
              <a:off x="1974540" y="4997209"/>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3" name="椭圆 12"/>
            <p:cNvSpPr/>
            <p:nvPr/>
          </p:nvSpPr>
          <p:spPr>
            <a:xfrm>
              <a:off x="3644767"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14" name="文本框 13"/>
            <p:cNvSpPr txBox="1"/>
            <p:nvPr/>
          </p:nvSpPr>
          <p:spPr>
            <a:xfrm>
              <a:off x="4076815" y="459289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5" name="文本框 14"/>
            <p:cNvSpPr txBox="1"/>
            <p:nvPr/>
          </p:nvSpPr>
          <p:spPr>
            <a:xfrm>
              <a:off x="4868903" y="4635343"/>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6" name="文本框 15"/>
            <p:cNvSpPr txBox="1"/>
            <p:nvPr/>
          </p:nvSpPr>
          <p:spPr>
            <a:xfrm>
              <a:off x="4796895" y="5150486"/>
              <a:ext cx="635350" cy="481682"/>
            </a:xfrm>
            <a:prstGeom prst="rect">
              <a:avLst/>
            </a:prstGeom>
            <a:noFill/>
          </p:spPr>
          <p:txBody>
            <a:bodyPr wrap="square" rtlCol="0">
              <a:spAutoFit/>
            </a:bodyPr>
            <a:lstStyle/>
            <a:p>
              <a:r>
                <a:rPr kumimoji="1" lang="zh-CN" altLang="en-US" sz="1200" dirty="0" smtClean="0"/>
                <a:t>*</a:t>
              </a:r>
              <a:endParaRPr kumimoji="1" lang="zh-CN" altLang="en-US" sz="1200" dirty="0"/>
            </a:p>
          </p:txBody>
        </p:sp>
        <p:sp>
          <p:nvSpPr>
            <p:cNvPr id="17" name="文本框 16"/>
            <p:cNvSpPr txBox="1"/>
            <p:nvPr/>
          </p:nvSpPr>
          <p:spPr>
            <a:xfrm>
              <a:off x="3999635" y="5388941"/>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8" name="文本框 17"/>
            <p:cNvSpPr txBox="1"/>
            <p:nvPr/>
          </p:nvSpPr>
          <p:spPr>
            <a:xfrm>
              <a:off x="4542377" y="5449308"/>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9" name="文本框 18"/>
            <p:cNvSpPr txBox="1"/>
            <p:nvPr/>
          </p:nvSpPr>
          <p:spPr>
            <a:xfrm>
              <a:off x="4143651" y="5008979"/>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20" name="椭圆 19"/>
            <p:cNvSpPr/>
            <p:nvPr/>
          </p:nvSpPr>
          <p:spPr>
            <a:xfrm>
              <a:off x="5864294"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21" name="文本框 20"/>
            <p:cNvSpPr txBox="1"/>
            <p:nvPr/>
          </p:nvSpPr>
          <p:spPr>
            <a:xfrm>
              <a:off x="6296342" y="459289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22" name="文本框 21"/>
            <p:cNvSpPr txBox="1"/>
            <p:nvPr/>
          </p:nvSpPr>
          <p:spPr>
            <a:xfrm>
              <a:off x="7088430" y="4635343"/>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3" name="文本框 22"/>
            <p:cNvSpPr txBox="1"/>
            <p:nvPr/>
          </p:nvSpPr>
          <p:spPr>
            <a:xfrm>
              <a:off x="7016422" y="5150486"/>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4" name="文本框 23"/>
            <p:cNvSpPr txBox="1"/>
            <p:nvPr/>
          </p:nvSpPr>
          <p:spPr>
            <a:xfrm>
              <a:off x="6761904" y="544930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25" name="文本框 24"/>
            <p:cNvSpPr txBox="1"/>
            <p:nvPr/>
          </p:nvSpPr>
          <p:spPr>
            <a:xfrm>
              <a:off x="6698747" y="5056304"/>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6" name="文本框 25"/>
            <p:cNvSpPr txBox="1"/>
            <p:nvPr/>
          </p:nvSpPr>
          <p:spPr>
            <a:xfrm>
              <a:off x="1769906" y="3884654"/>
              <a:ext cx="1333570" cy="481682"/>
            </a:xfrm>
            <a:prstGeom prst="rect">
              <a:avLst/>
            </a:prstGeom>
            <a:noFill/>
          </p:spPr>
          <p:txBody>
            <a:bodyPr wrap="square" rtlCol="0">
              <a:spAutoFit/>
            </a:bodyPr>
            <a:lstStyle/>
            <a:p>
              <a:r>
                <a:rPr kumimoji="1" lang="en-US" altLang="zh-CN" sz="1200" dirty="0" smtClean="0"/>
                <a:t>Cluster 1</a:t>
              </a:r>
              <a:endParaRPr kumimoji="1" lang="zh-CN" altLang="en-US" sz="1200" dirty="0"/>
            </a:p>
          </p:txBody>
        </p:sp>
        <p:sp>
          <p:nvSpPr>
            <p:cNvPr id="27" name="文本框 26"/>
            <p:cNvSpPr txBox="1"/>
            <p:nvPr/>
          </p:nvSpPr>
          <p:spPr>
            <a:xfrm>
              <a:off x="3979994" y="3891614"/>
              <a:ext cx="1319059" cy="481682"/>
            </a:xfrm>
            <a:prstGeom prst="rect">
              <a:avLst/>
            </a:prstGeom>
            <a:noFill/>
          </p:spPr>
          <p:txBody>
            <a:bodyPr wrap="square" rtlCol="0">
              <a:spAutoFit/>
            </a:bodyPr>
            <a:lstStyle/>
            <a:p>
              <a:r>
                <a:rPr kumimoji="1" lang="en-US" altLang="zh-CN" sz="1200" dirty="0" smtClean="0"/>
                <a:t>Cluster 2</a:t>
              </a:r>
              <a:endParaRPr kumimoji="1" lang="zh-CN" altLang="en-US" sz="1200" dirty="0"/>
            </a:p>
          </p:txBody>
        </p:sp>
        <p:sp>
          <p:nvSpPr>
            <p:cNvPr id="28" name="文本框 27"/>
            <p:cNvSpPr txBox="1"/>
            <p:nvPr/>
          </p:nvSpPr>
          <p:spPr>
            <a:xfrm>
              <a:off x="6233899" y="3873660"/>
              <a:ext cx="1314943" cy="481682"/>
            </a:xfrm>
            <a:prstGeom prst="rect">
              <a:avLst/>
            </a:prstGeom>
            <a:noFill/>
          </p:spPr>
          <p:txBody>
            <a:bodyPr wrap="square" rtlCol="0">
              <a:spAutoFit/>
            </a:bodyPr>
            <a:lstStyle/>
            <a:p>
              <a:r>
                <a:rPr kumimoji="1" lang="en-US" altLang="zh-CN" sz="1200" dirty="0" smtClean="0"/>
                <a:t>Cluster 3</a:t>
              </a:r>
              <a:endParaRPr kumimoji="1" lang="zh-CN" altLang="en-US" sz="1200" dirty="0"/>
            </a:p>
          </p:txBody>
        </p:sp>
      </p:grpSp>
      <p:sp>
        <p:nvSpPr>
          <p:cNvPr id="29" name="文本框 28"/>
          <p:cNvSpPr txBox="1"/>
          <p:nvPr/>
        </p:nvSpPr>
        <p:spPr>
          <a:xfrm>
            <a:off x="972391" y="4814312"/>
            <a:ext cx="4155477" cy="461665"/>
          </a:xfrm>
          <a:prstGeom prst="rect">
            <a:avLst/>
          </a:prstGeom>
          <a:noFill/>
        </p:spPr>
        <p:txBody>
          <a:bodyPr wrap="square" rtlCol="0">
            <a:spAutoFit/>
          </a:bodyPr>
          <a:lstStyle/>
          <a:p>
            <a:r>
              <a:rPr kumimoji="1" lang="zh-CN" altLang="en-US" sz="1200" dirty="0"/>
              <a:t>聚类集合 </a:t>
            </a:r>
            <a:r>
              <a:rPr kumimoji="1" lang="en-US" altLang="zh-CN" sz="1200" dirty="0"/>
              <a:t>𝛀={w</a:t>
            </a:r>
            <a:r>
              <a:rPr kumimoji="1" lang="en-US" altLang="zh-CN" sz="1200" baseline="-25000" dirty="0"/>
              <a:t>1</a:t>
            </a:r>
            <a:r>
              <a:rPr kumimoji="1" lang="en-US" altLang="zh-CN" sz="1200" dirty="0"/>
              <a:t>, w</a:t>
            </a:r>
            <a:r>
              <a:rPr kumimoji="1" lang="en-US" altLang="zh-CN" sz="1200" baseline="-25000" dirty="0"/>
              <a:t>2</a:t>
            </a:r>
            <a:r>
              <a:rPr kumimoji="1" lang="en-US" altLang="zh-CN" sz="1200" dirty="0"/>
              <a:t>, </a:t>
            </a:r>
            <a:r>
              <a:rPr kumimoji="1" lang="mr-IN" altLang="zh-CN" sz="1200" dirty="0"/>
              <a:t>…</a:t>
            </a:r>
            <a:r>
              <a:rPr kumimoji="1" lang="en-US" altLang="zh-CN" sz="1200" dirty="0"/>
              <a:t>, </a:t>
            </a:r>
            <a:r>
              <a:rPr kumimoji="1" lang="en-US" altLang="zh-CN" sz="1200" dirty="0" err="1"/>
              <a:t>w</a:t>
            </a:r>
            <a:r>
              <a:rPr kumimoji="1" lang="en-US" altLang="zh-CN" sz="1200" baseline="-25000" dirty="0" err="1"/>
              <a:t>K</a:t>
            </a:r>
            <a:r>
              <a:rPr kumimoji="1" lang="en-US" altLang="zh-CN" sz="1200" dirty="0"/>
              <a:t>},</a:t>
            </a:r>
            <a:r>
              <a:rPr kumimoji="1" lang="zh-CN" altLang="en-US" sz="1200" dirty="0"/>
              <a:t>  标准答案类别集合</a:t>
            </a:r>
            <a:r>
              <a:rPr kumimoji="1" lang="en-US" altLang="zh-CN" sz="1200" dirty="0"/>
              <a:t>C={c</a:t>
            </a:r>
            <a:r>
              <a:rPr kumimoji="1" lang="en-US" altLang="zh-CN" sz="1200" baseline="-25000" dirty="0"/>
              <a:t>1</a:t>
            </a:r>
            <a:r>
              <a:rPr kumimoji="1" lang="en-US" altLang="zh-CN" sz="1200" dirty="0"/>
              <a:t>, c</a:t>
            </a:r>
            <a:r>
              <a:rPr kumimoji="1" lang="en-US" altLang="zh-CN" sz="1200" baseline="-25000" dirty="0"/>
              <a:t>2</a:t>
            </a:r>
            <a:r>
              <a:rPr kumimoji="1" lang="en-US" altLang="zh-CN" sz="1200" dirty="0"/>
              <a:t>, </a:t>
            </a:r>
            <a:r>
              <a:rPr kumimoji="1" lang="mr-IN" altLang="zh-CN" sz="1200" dirty="0"/>
              <a:t>…</a:t>
            </a:r>
            <a:r>
              <a:rPr kumimoji="1" lang="en-US" altLang="zh-CN" sz="1200" dirty="0"/>
              <a:t>, </a:t>
            </a:r>
            <a:r>
              <a:rPr kumimoji="1" lang="en-US" altLang="zh-CN" sz="1200" dirty="0" err="1"/>
              <a:t>c</a:t>
            </a:r>
            <a:r>
              <a:rPr kumimoji="1" lang="en-US" altLang="zh-CN" sz="1200" baseline="-25000" dirty="0" err="1"/>
              <a:t>J</a:t>
            </a:r>
            <a:r>
              <a:rPr kumimoji="1" lang="en-US" altLang="zh-CN" sz="1200" dirty="0"/>
              <a:t>}</a:t>
            </a:r>
            <a:r>
              <a:rPr kumimoji="1" lang="zh-CN" altLang="en-US" sz="1200" dirty="0"/>
              <a:t>，</a:t>
            </a:r>
            <a:endParaRPr kumimoji="1" lang="en-US" altLang="zh-CN" sz="1200" dirty="0"/>
          </a:p>
          <a:p>
            <a:r>
              <a:rPr kumimoji="1" lang="en-US" altLang="zh-CN" sz="1200" dirty="0" err="1"/>
              <a:t>w</a:t>
            </a:r>
            <a:r>
              <a:rPr kumimoji="1" lang="en-US" altLang="zh-CN" sz="1200" baseline="-25000" dirty="0" err="1"/>
              <a:t>k</a:t>
            </a:r>
            <a:r>
              <a:rPr kumimoji="1" lang="en-US" altLang="zh-CN" sz="1200" baseline="-25000" dirty="0"/>
              <a:t> </a:t>
            </a:r>
            <a:r>
              <a:rPr kumimoji="1" lang="zh-CN" altLang="en-US" sz="1200" dirty="0" smtClean="0"/>
              <a:t>表示</a:t>
            </a:r>
            <a:r>
              <a:rPr lang="zh-CN" altLang="en-US" sz="1200" dirty="0"/>
              <a:t>簇</a:t>
            </a:r>
            <a:r>
              <a:rPr kumimoji="1" lang="en-US" altLang="zh-CN" sz="1200" dirty="0" smtClean="0"/>
              <a:t>k</a:t>
            </a:r>
            <a:r>
              <a:rPr kumimoji="1" lang="zh-CN" altLang="en-US" sz="1200" dirty="0"/>
              <a:t>中的样本集合，</a:t>
            </a:r>
            <a:r>
              <a:rPr kumimoji="1" lang="en-US" altLang="zh-CN" sz="1200" dirty="0" err="1"/>
              <a:t>c</a:t>
            </a:r>
            <a:r>
              <a:rPr kumimoji="1" lang="en-US" altLang="zh-CN" sz="1200" baseline="-25000" dirty="0" err="1"/>
              <a:t>j</a:t>
            </a:r>
            <a:r>
              <a:rPr kumimoji="1" lang="zh-CN" altLang="en-US" sz="1200" baseline="-25000" dirty="0"/>
              <a:t> </a:t>
            </a:r>
            <a:r>
              <a:rPr kumimoji="1" lang="zh-CN" altLang="en-US" sz="1200" dirty="0"/>
              <a:t>表示标准类别</a:t>
            </a:r>
            <a:r>
              <a:rPr kumimoji="1" lang="en-US" altLang="zh-CN" sz="1200" dirty="0"/>
              <a:t>j</a:t>
            </a:r>
            <a:r>
              <a:rPr kumimoji="1" lang="zh-CN" altLang="en-US" sz="1200" dirty="0"/>
              <a:t>中的样本集合。</a:t>
            </a:r>
          </a:p>
        </p:txBody>
      </p:sp>
      <p:sp>
        <p:nvSpPr>
          <p:cNvPr id="55" name="矩形 54"/>
          <p:cNvSpPr/>
          <p:nvPr/>
        </p:nvSpPr>
        <p:spPr>
          <a:xfrm>
            <a:off x="830882" y="2479797"/>
            <a:ext cx="7697385" cy="923330"/>
          </a:xfrm>
          <a:prstGeom prst="rect">
            <a:avLst/>
          </a:prstGeom>
        </p:spPr>
        <p:txBody>
          <a:bodyPr wrap="square">
            <a:spAutoFit/>
          </a:bodyPr>
          <a:lstStyle/>
          <a:p>
            <a:r>
              <a:rPr lang="zh-CN" altLang="en-US" dirty="0" smtClean="0"/>
              <a:t>每个簇被分配一个标准答案类别，这个标准答案类别为该簇中样本出现次数最多的标准答案类别。</a:t>
            </a:r>
            <a:r>
              <a:rPr lang="en-US" altLang="zh-CN" dirty="0" smtClean="0"/>
              <a:t>Purity</a:t>
            </a:r>
            <a:r>
              <a:rPr lang="zh-CN" altLang="en-US" dirty="0" smtClean="0"/>
              <a:t>即为</a:t>
            </a:r>
            <a:r>
              <a:rPr lang="zh-CN" altLang="en-US" dirty="0"/>
              <a:t>正确簇到</a:t>
            </a:r>
            <a:r>
              <a:rPr lang="zh-CN" altLang="en-US" dirty="0" smtClean="0"/>
              <a:t>标准答案类别中的样本数，除以</a:t>
            </a:r>
            <a:r>
              <a:rPr lang="en-US" altLang="zh-CN" dirty="0" smtClean="0"/>
              <a:t>N</a:t>
            </a:r>
            <a:r>
              <a:rPr lang="zh-CN" altLang="en-US" dirty="0" smtClean="0"/>
              <a:t>。</a:t>
            </a:r>
            <a:endParaRPr lang="zh-CN" altLang="en-US" dirty="0"/>
          </a:p>
        </p:txBody>
      </p:sp>
      <p:sp>
        <p:nvSpPr>
          <p:cNvPr id="56" name="矩形 55"/>
          <p:cNvSpPr/>
          <p:nvPr/>
        </p:nvSpPr>
        <p:spPr>
          <a:xfrm>
            <a:off x="5508104" y="3487350"/>
            <a:ext cx="3273737" cy="1477328"/>
          </a:xfrm>
          <a:prstGeom prst="rect">
            <a:avLst/>
          </a:prstGeom>
        </p:spPr>
        <p:txBody>
          <a:bodyPr wrap="square">
            <a:spAutoFit/>
          </a:bodyPr>
          <a:lstStyle/>
          <a:p>
            <a:r>
              <a:rPr lang="en-US" altLang="zh-CN" dirty="0" smtClean="0"/>
              <a:t>Cluster1</a:t>
            </a:r>
            <a:r>
              <a:rPr lang="zh-CN" altLang="en-US" dirty="0" smtClean="0"/>
              <a:t>： </a:t>
            </a:r>
            <a:r>
              <a:rPr lang="en-US" altLang="zh-CN" dirty="0" smtClean="0"/>
              <a:t>x,</a:t>
            </a:r>
            <a:r>
              <a:rPr lang="zh-CN" altLang="en-US" dirty="0" smtClean="0"/>
              <a:t>   </a:t>
            </a:r>
            <a:r>
              <a:rPr lang="en-US" altLang="zh-CN" dirty="0" smtClean="0"/>
              <a:t>5</a:t>
            </a:r>
          </a:p>
          <a:p>
            <a:r>
              <a:rPr lang="en-US" altLang="zh-CN" dirty="0" smtClean="0"/>
              <a:t>Cluster2</a:t>
            </a:r>
            <a:r>
              <a:rPr lang="zh-CN" altLang="en-US" dirty="0" smtClean="0"/>
              <a:t>： </a:t>
            </a:r>
            <a:r>
              <a:rPr lang="en-US" altLang="zh-CN" dirty="0" smtClean="0"/>
              <a:t>o,</a:t>
            </a:r>
            <a:r>
              <a:rPr lang="zh-CN" altLang="en-US" dirty="0" smtClean="0"/>
              <a:t>  </a:t>
            </a:r>
            <a:r>
              <a:rPr lang="zh-CN" altLang="en-US" dirty="0"/>
              <a:t> </a:t>
            </a:r>
            <a:r>
              <a:rPr lang="en-US" altLang="zh-CN" dirty="0" smtClean="0"/>
              <a:t>4</a:t>
            </a:r>
          </a:p>
          <a:p>
            <a:r>
              <a:rPr lang="en-US" altLang="zh-CN" dirty="0" smtClean="0"/>
              <a:t>Cluster3:</a:t>
            </a:r>
            <a:r>
              <a:rPr lang="zh-CN" altLang="en-US" dirty="0" smtClean="0"/>
              <a:t>    *</a:t>
            </a:r>
            <a:r>
              <a:rPr lang="en-US" altLang="zh-CN" dirty="0" smtClean="0"/>
              <a:t>,</a:t>
            </a:r>
            <a:r>
              <a:rPr lang="zh-CN" altLang="en-US" dirty="0" smtClean="0"/>
              <a:t>   </a:t>
            </a:r>
            <a:r>
              <a:rPr lang="en-US" altLang="zh-CN" dirty="0" smtClean="0"/>
              <a:t>3</a:t>
            </a:r>
          </a:p>
          <a:p>
            <a:endParaRPr lang="en-US" altLang="zh-CN" dirty="0"/>
          </a:p>
          <a:p>
            <a:r>
              <a:rPr lang="en-US" altLang="zh-CN" dirty="0" smtClean="0"/>
              <a:t>Purity</a:t>
            </a:r>
            <a:r>
              <a:rPr lang="zh-CN" altLang="en-US" dirty="0" smtClean="0"/>
              <a:t> </a:t>
            </a:r>
            <a:r>
              <a:rPr lang="en-US" altLang="zh-CN" dirty="0" smtClean="0"/>
              <a:t>=</a:t>
            </a:r>
            <a:r>
              <a:rPr lang="zh-CN" altLang="en-US" dirty="0" smtClean="0"/>
              <a:t>  </a:t>
            </a:r>
            <a:r>
              <a:rPr lang="en-US" altLang="zh-CN" dirty="0" smtClean="0"/>
              <a:t>(5+4+3)</a:t>
            </a:r>
            <a:r>
              <a:rPr lang="zh-CN" altLang="en-US" dirty="0" smtClean="0"/>
              <a:t> </a:t>
            </a:r>
            <a:r>
              <a:rPr lang="en-US" altLang="zh-CN" dirty="0" smtClean="0"/>
              <a:t>/</a:t>
            </a:r>
            <a:r>
              <a:rPr lang="zh-CN" altLang="en-US" dirty="0" smtClean="0"/>
              <a:t> </a:t>
            </a:r>
            <a:r>
              <a:rPr lang="en-US" altLang="zh-CN" dirty="0" smtClean="0"/>
              <a:t>17</a:t>
            </a:r>
            <a:r>
              <a:rPr lang="zh-CN" altLang="en-US" dirty="0" smtClean="0"/>
              <a:t>≈ </a:t>
            </a:r>
            <a:r>
              <a:rPr lang="en-US" altLang="zh-CN" dirty="0" smtClean="0"/>
              <a:t>0.71</a:t>
            </a:r>
            <a:endParaRPr lang="zh-CN" altLang="en-US" dirty="0"/>
          </a:p>
        </p:txBody>
      </p:sp>
      <p:sp>
        <p:nvSpPr>
          <p:cNvPr id="57" name="矩形 56"/>
          <p:cNvSpPr/>
          <p:nvPr/>
        </p:nvSpPr>
        <p:spPr>
          <a:xfrm>
            <a:off x="1084457" y="5486833"/>
            <a:ext cx="6871920" cy="1200329"/>
          </a:xfrm>
          <a:prstGeom prst="rect">
            <a:avLst/>
          </a:prstGeom>
        </p:spPr>
        <p:txBody>
          <a:bodyPr wrap="square">
            <a:spAutoFit/>
          </a:bodyPr>
          <a:lstStyle/>
          <a:p>
            <a:pPr marL="285750" indent="-285750">
              <a:buFont typeface="Arial" charset="0"/>
              <a:buChar char="•"/>
            </a:pPr>
            <a:r>
              <a:rPr lang="zh-CN" altLang="en-US" dirty="0" smtClean="0">
                <a:solidFill>
                  <a:schemeClr val="accent5">
                    <a:lumMod val="75000"/>
                  </a:schemeClr>
                </a:solidFill>
              </a:rPr>
              <a:t>差的聚类结果</a:t>
            </a:r>
            <a:r>
              <a:rPr lang="en-US" altLang="zh-CN" dirty="0" smtClean="0">
                <a:solidFill>
                  <a:schemeClr val="accent5">
                    <a:lumMod val="75000"/>
                  </a:schemeClr>
                </a:solidFill>
              </a:rPr>
              <a:t>purity</a:t>
            </a:r>
            <a:r>
              <a:rPr lang="zh-CN" altLang="en-US" dirty="0" smtClean="0">
                <a:solidFill>
                  <a:schemeClr val="accent5">
                    <a:lumMod val="75000"/>
                  </a:schemeClr>
                </a:solidFill>
              </a:rPr>
              <a:t>趋近于</a:t>
            </a:r>
            <a:r>
              <a:rPr lang="en-US" altLang="zh-CN" dirty="0" smtClean="0">
                <a:solidFill>
                  <a:schemeClr val="accent5">
                    <a:lumMod val="75000"/>
                  </a:schemeClr>
                </a:solidFill>
              </a:rPr>
              <a:t>0</a:t>
            </a:r>
            <a:r>
              <a:rPr lang="zh-CN" altLang="en-US" dirty="0" smtClean="0">
                <a:solidFill>
                  <a:schemeClr val="accent5">
                    <a:lumMod val="75000"/>
                  </a:schemeClr>
                </a:solidFill>
              </a:rPr>
              <a:t>，好的聚类结果</a:t>
            </a:r>
            <a:r>
              <a:rPr lang="en-US" altLang="zh-CN" dirty="0" smtClean="0">
                <a:solidFill>
                  <a:schemeClr val="accent5">
                    <a:lumMod val="75000"/>
                  </a:schemeClr>
                </a:solidFill>
              </a:rPr>
              <a:t>purity</a:t>
            </a:r>
            <a:r>
              <a:rPr lang="zh-CN" altLang="en-US" dirty="0" smtClean="0">
                <a:solidFill>
                  <a:schemeClr val="accent5">
                    <a:lumMod val="75000"/>
                  </a:schemeClr>
                </a:solidFill>
              </a:rPr>
              <a:t>趋近于</a:t>
            </a:r>
            <a:r>
              <a:rPr lang="en-US" altLang="zh-CN" dirty="0" smtClean="0">
                <a:solidFill>
                  <a:schemeClr val="accent5">
                    <a:lumMod val="75000"/>
                  </a:schemeClr>
                </a:solidFill>
              </a:rPr>
              <a:t>1</a:t>
            </a:r>
            <a:r>
              <a:rPr lang="zh-CN" altLang="en-US" dirty="0" smtClean="0">
                <a:solidFill>
                  <a:schemeClr val="accent5">
                    <a:lumMod val="75000"/>
                  </a:schemeClr>
                </a:solidFill>
              </a:rPr>
              <a:t>。</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但是当</a:t>
            </a:r>
            <a:r>
              <a:rPr lang="zh-CN" altLang="en-US" dirty="0">
                <a:solidFill>
                  <a:schemeClr val="accent5">
                    <a:lumMod val="75000"/>
                  </a:schemeClr>
                </a:solidFill>
              </a:rPr>
              <a:t>簇</a:t>
            </a:r>
            <a:r>
              <a:rPr lang="zh-CN" altLang="en-US" dirty="0" smtClean="0">
                <a:solidFill>
                  <a:schemeClr val="accent5">
                    <a:lumMod val="75000"/>
                  </a:schemeClr>
                </a:solidFill>
              </a:rPr>
              <a:t>个数很大时，</a:t>
            </a:r>
            <a:r>
              <a:rPr lang="en-US" altLang="zh-CN" dirty="0" smtClean="0">
                <a:solidFill>
                  <a:schemeClr val="accent5">
                    <a:lumMod val="75000"/>
                  </a:schemeClr>
                </a:solidFill>
              </a:rPr>
              <a:t>purity</a:t>
            </a:r>
            <a:r>
              <a:rPr lang="zh-CN" altLang="en-US" dirty="0" smtClean="0">
                <a:solidFill>
                  <a:schemeClr val="accent5">
                    <a:lumMod val="75000"/>
                  </a:schemeClr>
                </a:solidFill>
              </a:rPr>
              <a:t>也会很大。</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极端情况下，当每个样本一个</a:t>
            </a:r>
            <a:r>
              <a:rPr lang="zh-CN" altLang="en-US" dirty="0">
                <a:solidFill>
                  <a:schemeClr val="accent5">
                    <a:lumMod val="75000"/>
                  </a:schemeClr>
                </a:solidFill>
              </a:rPr>
              <a:t>簇</a:t>
            </a:r>
            <a:r>
              <a:rPr lang="zh-CN" altLang="en-US" dirty="0" smtClean="0">
                <a:solidFill>
                  <a:schemeClr val="accent5">
                    <a:lumMod val="75000"/>
                  </a:schemeClr>
                </a:solidFill>
              </a:rPr>
              <a:t>时，</a:t>
            </a:r>
            <a:r>
              <a:rPr lang="en-US" altLang="zh-CN" dirty="0" smtClean="0">
                <a:solidFill>
                  <a:schemeClr val="accent5">
                    <a:lumMod val="75000"/>
                  </a:schemeClr>
                </a:solidFill>
              </a:rPr>
              <a:t>purity</a:t>
            </a:r>
            <a:r>
              <a:rPr lang="zh-CN" altLang="en-US" dirty="0" smtClean="0">
                <a:solidFill>
                  <a:schemeClr val="accent5">
                    <a:lumMod val="75000"/>
                  </a:schemeClr>
                </a:solidFill>
              </a:rPr>
              <a:t>为</a:t>
            </a:r>
            <a:r>
              <a:rPr lang="en-US" altLang="zh-CN" dirty="0" smtClean="0">
                <a:solidFill>
                  <a:schemeClr val="accent5">
                    <a:lumMod val="75000"/>
                  </a:schemeClr>
                </a:solidFill>
              </a:rPr>
              <a:t>1</a:t>
            </a:r>
            <a:r>
              <a:rPr lang="zh-CN" altLang="en-US" dirty="0" smtClean="0">
                <a:solidFill>
                  <a:schemeClr val="accent5">
                    <a:lumMod val="75000"/>
                  </a:schemeClr>
                </a:solidFill>
              </a:rPr>
              <a:t>。</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因此不能采用</a:t>
            </a:r>
            <a:r>
              <a:rPr lang="en-US" altLang="zh-CN" dirty="0" smtClean="0">
                <a:solidFill>
                  <a:schemeClr val="accent5">
                    <a:lumMod val="75000"/>
                  </a:schemeClr>
                </a:solidFill>
              </a:rPr>
              <a:t>purity</a:t>
            </a:r>
            <a:r>
              <a:rPr lang="zh-CN" altLang="en-US" dirty="0" smtClean="0">
                <a:solidFill>
                  <a:schemeClr val="accent5">
                    <a:lumMod val="75000"/>
                  </a:schemeClr>
                </a:solidFill>
              </a:rPr>
              <a:t>来平衡聚类质量和</a:t>
            </a:r>
            <a:r>
              <a:rPr lang="zh-CN" altLang="en-US" dirty="0">
                <a:solidFill>
                  <a:schemeClr val="accent5">
                    <a:lumMod val="75000"/>
                  </a:schemeClr>
                </a:solidFill>
              </a:rPr>
              <a:t>簇</a:t>
            </a:r>
            <a:r>
              <a:rPr lang="zh-CN" altLang="en-US" dirty="0" smtClean="0">
                <a:solidFill>
                  <a:schemeClr val="accent5">
                    <a:lumMod val="75000"/>
                  </a:schemeClr>
                </a:solidFill>
              </a:rPr>
              <a:t>个数。</a:t>
            </a:r>
            <a:endParaRPr lang="zh-CN" altLang="en-US" dirty="0">
              <a:solidFill>
                <a:schemeClr val="accent5">
                  <a:lumMod val="75000"/>
                </a:schemeClr>
              </a:solidFill>
            </a:endParaRPr>
          </a:p>
        </p:txBody>
      </p:sp>
    </p:spTree>
    <p:extLst>
      <p:ext uri="{BB962C8B-B14F-4D97-AF65-F5344CB8AC3E}">
        <p14:creationId xmlns:p14="http://schemas.microsoft.com/office/powerpoint/2010/main" val="19335277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NMI</a:t>
            </a:r>
            <a:endParaRPr kumimoji="1" lang="zh-CN" altLang="en-US" dirty="0"/>
          </a:p>
        </p:txBody>
      </p:sp>
      <p:sp>
        <p:nvSpPr>
          <p:cNvPr id="3" name="内容占位符 2"/>
          <p:cNvSpPr>
            <a:spLocks noGrp="1"/>
          </p:cNvSpPr>
          <p:nvPr>
            <p:ph idx="1"/>
          </p:nvPr>
        </p:nvSpPr>
        <p:spPr>
          <a:xfrm>
            <a:off x="457200" y="1370937"/>
            <a:ext cx="8229600" cy="473888"/>
          </a:xfrm>
        </p:spPr>
        <p:txBody>
          <a:bodyPr/>
          <a:lstStyle/>
          <a:p>
            <a:r>
              <a:rPr kumimoji="1" lang="en-US" altLang="zh-CN" sz="2400" dirty="0" smtClean="0"/>
              <a:t>NMI:</a:t>
            </a:r>
            <a:r>
              <a:rPr kumimoji="1" lang="zh-CN" altLang="en-US" sz="2400" dirty="0" smtClean="0"/>
              <a:t> </a:t>
            </a:r>
            <a:r>
              <a:rPr kumimoji="1" lang="en-US" altLang="zh-CN" sz="2400" dirty="0" smtClean="0"/>
              <a:t>normalized</a:t>
            </a:r>
            <a:r>
              <a:rPr kumimoji="1" lang="zh-CN" altLang="en-US" sz="2400" dirty="0" smtClean="0"/>
              <a:t> </a:t>
            </a:r>
            <a:r>
              <a:rPr kumimoji="1" lang="en-US" altLang="zh-CN" sz="2400" dirty="0" smtClean="0"/>
              <a:t>mutual</a:t>
            </a:r>
            <a:r>
              <a:rPr kumimoji="1" lang="zh-CN" altLang="en-US" sz="2400" dirty="0" smtClean="0"/>
              <a:t> </a:t>
            </a:r>
            <a:r>
              <a:rPr kumimoji="1" lang="en-US" altLang="zh-CN" sz="2400" dirty="0" smtClean="0"/>
              <a:t>information,</a:t>
            </a:r>
            <a:r>
              <a:rPr kumimoji="1" lang="zh-CN" altLang="en-US" sz="2400" dirty="0" smtClean="0"/>
              <a:t>范化的互信息熵</a:t>
            </a:r>
            <a:endParaRPr kumimoji="1" lang="en-US" altLang="zh-CN" sz="2400" dirty="0" smtClean="0"/>
          </a:p>
          <a:p>
            <a:endParaRPr kumimoji="1" lang="en-US" altLang="zh-CN" dirty="0"/>
          </a:p>
          <a:p>
            <a:endParaRPr kumimoji="1" lang="zh-CN" altLang="en-US" dirty="0"/>
          </a:p>
        </p:txBody>
      </p:sp>
      <p:pic>
        <p:nvPicPr>
          <p:cNvPr id="4" name="图片 3"/>
          <p:cNvPicPr>
            <a:picLocks noChangeAspect="1"/>
          </p:cNvPicPr>
          <p:nvPr/>
        </p:nvPicPr>
        <p:blipFill>
          <a:blip r:embed="rId2"/>
          <a:stretch>
            <a:fillRect/>
          </a:stretch>
        </p:blipFill>
        <p:spPr>
          <a:xfrm>
            <a:off x="827584" y="1851968"/>
            <a:ext cx="3168352" cy="574542"/>
          </a:xfrm>
          <a:prstGeom prst="rect">
            <a:avLst/>
          </a:prstGeom>
        </p:spPr>
      </p:pic>
      <p:pic>
        <p:nvPicPr>
          <p:cNvPr id="5" name="图片 4"/>
          <p:cNvPicPr>
            <a:picLocks noChangeAspect="1"/>
          </p:cNvPicPr>
          <p:nvPr/>
        </p:nvPicPr>
        <p:blipFill>
          <a:blip r:embed="rId3"/>
          <a:stretch>
            <a:fillRect/>
          </a:stretch>
        </p:blipFill>
        <p:spPr>
          <a:xfrm>
            <a:off x="752643" y="2513937"/>
            <a:ext cx="4067944" cy="1186484"/>
          </a:xfrm>
          <a:prstGeom prst="rect">
            <a:avLst/>
          </a:prstGeom>
        </p:spPr>
      </p:pic>
      <p:pic>
        <p:nvPicPr>
          <p:cNvPr id="6" name="图片 5"/>
          <p:cNvPicPr>
            <a:picLocks noChangeAspect="1"/>
          </p:cNvPicPr>
          <p:nvPr/>
        </p:nvPicPr>
        <p:blipFill>
          <a:blip r:embed="rId4"/>
          <a:stretch>
            <a:fillRect/>
          </a:stretch>
        </p:blipFill>
        <p:spPr>
          <a:xfrm>
            <a:off x="5076056" y="2490313"/>
            <a:ext cx="3037334" cy="1127633"/>
          </a:xfrm>
          <a:prstGeom prst="rect">
            <a:avLst/>
          </a:prstGeom>
        </p:spPr>
      </p:pic>
      <p:sp>
        <p:nvSpPr>
          <p:cNvPr id="7" name="矩形 6"/>
          <p:cNvSpPr/>
          <p:nvPr/>
        </p:nvSpPr>
        <p:spPr>
          <a:xfrm>
            <a:off x="723307" y="3682282"/>
            <a:ext cx="7697385" cy="2862322"/>
          </a:xfrm>
          <a:prstGeom prst="rect">
            <a:avLst/>
          </a:prstGeom>
        </p:spPr>
        <p:txBody>
          <a:bodyPr wrap="square">
            <a:spAutoFit/>
          </a:bodyPr>
          <a:lstStyle/>
          <a:p>
            <a:pPr marL="285750" indent="-285750">
              <a:buFont typeface="Arial" charset="0"/>
              <a:buChar char="•"/>
            </a:pPr>
            <a:r>
              <a:rPr lang="en-US" altLang="zh-CN" dirty="0">
                <a:solidFill>
                  <a:schemeClr val="accent5">
                    <a:lumMod val="75000"/>
                  </a:schemeClr>
                </a:solidFill>
              </a:rPr>
              <a:t>I(</a:t>
            </a:r>
            <a:r>
              <a:rPr kumimoji="1" lang="en-US" altLang="zh-CN" dirty="0">
                <a:solidFill>
                  <a:schemeClr val="accent5">
                    <a:lumMod val="75000"/>
                  </a:schemeClr>
                </a:solidFill>
              </a:rPr>
              <a:t>𝛀;</a:t>
            </a:r>
            <a:r>
              <a:rPr kumimoji="1" lang="zh-CN" altLang="en-US" dirty="0">
                <a:solidFill>
                  <a:schemeClr val="accent5">
                    <a:lumMod val="75000"/>
                  </a:schemeClr>
                </a:solidFill>
              </a:rPr>
              <a:t> </a:t>
            </a:r>
            <a:r>
              <a:rPr kumimoji="1" lang="en-US" altLang="zh-CN" dirty="0">
                <a:solidFill>
                  <a:schemeClr val="accent5">
                    <a:lumMod val="75000"/>
                  </a:schemeClr>
                </a:solidFill>
              </a:rPr>
              <a:t>C</a:t>
            </a:r>
            <a:r>
              <a:rPr lang="en-US" altLang="zh-CN" dirty="0">
                <a:solidFill>
                  <a:schemeClr val="accent5">
                    <a:lumMod val="75000"/>
                  </a:schemeClr>
                </a:solidFill>
              </a:rPr>
              <a:t>) </a:t>
            </a:r>
            <a:r>
              <a:rPr lang="en-US" altLang="zh-CN" dirty="0" smtClean="0">
                <a:solidFill>
                  <a:schemeClr val="accent5">
                    <a:lumMod val="75000"/>
                  </a:schemeClr>
                </a:solidFill>
              </a:rPr>
              <a:t>:</a:t>
            </a:r>
            <a:r>
              <a:rPr lang="zh-CN" altLang="en-US" dirty="0" smtClean="0">
                <a:solidFill>
                  <a:schemeClr val="accent5">
                    <a:lumMod val="75000"/>
                  </a:schemeClr>
                </a:solidFill>
              </a:rPr>
              <a:t> 互信息熵</a:t>
            </a:r>
            <a:r>
              <a:rPr lang="en-US" altLang="zh-CN" dirty="0" smtClean="0">
                <a:solidFill>
                  <a:schemeClr val="accent5">
                    <a:lumMod val="75000"/>
                  </a:schemeClr>
                </a:solidFill>
              </a:rPr>
              <a:t>;</a:t>
            </a:r>
            <a:r>
              <a:rPr lang="zh-CN" altLang="en-US" dirty="0" smtClean="0">
                <a:solidFill>
                  <a:schemeClr val="accent5">
                    <a:lumMod val="75000"/>
                  </a:schemeClr>
                </a:solidFill>
              </a:rPr>
              <a:t> </a:t>
            </a:r>
            <a:r>
              <a:rPr lang="en-US" altLang="zh-CN" dirty="0" smtClean="0">
                <a:solidFill>
                  <a:schemeClr val="accent5">
                    <a:lumMod val="75000"/>
                  </a:schemeClr>
                </a:solidFill>
              </a:rPr>
              <a:t>H(</a:t>
            </a:r>
            <a:r>
              <a:rPr kumimoji="1" lang="en-US" altLang="zh-CN" dirty="0">
                <a:solidFill>
                  <a:schemeClr val="accent5">
                    <a:lumMod val="75000"/>
                  </a:schemeClr>
                </a:solidFill>
              </a:rPr>
              <a:t>𝛀</a:t>
            </a:r>
            <a:r>
              <a:rPr lang="en-US" altLang="zh-CN" dirty="0" smtClean="0">
                <a:solidFill>
                  <a:schemeClr val="accent5">
                    <a:lumMod val="75000"/>
                  </a:schemeClr>
                </a:solidFill>
              </a:rPr>
              <a:t>)</a:t>
            </a:r>
            <a:r>
              <a:rPr lang="zh-CN" altLang="en-US" dirty="0" smtClean="0">
                <a:solidFill>
                  <a:schemeClr val="accent5">
                    <a:lumMod val="75000"/>
                  </a:schemeClr>
                </a:solidFill>
              </a:rPr>
              <a:t>：熵</a:t>
            </a:r>
            <a:r>
              <a:rPr lang="en-US" altLang="zh-CN" dirty="0" smtClean="0">
                <a:solidFill>
                  <a:schemeClr val="accent5">
                    <a:lumMod val="75000"/>
                  </a:schemeClr>
                </a:solidFill>
              </a:rPr>
              <a:t>;</a:t>
            </a:r>
          </a:p>
          <a:p>
            <a:pPr marL="285750" indent="-285750">
              <a:buFont typeface="Arial" charset="0"/>
              <a:buChar char="•"/>
            </a:pPr>
            <a:r>
              <a:rPr lang="en-US" altLang="zh-CN" dirty="0" smtClean="0">
                <a:solidFill>
                  <a:schemeClr val="accent5">
                    <a:lumMod val="75000"/>
                  </a:schemeClr>
                </a:solidFill>
              </a:rPr>
              <a:t>P(</a:t>
            </a:r>
            <a:r>
              <a:rPr lang="en-US" altLang="zh-CN" dirty="0" err="1" smtClean="0">
                <a:solidFill>
                  <a:schemeClr val="accent5">
                    <a:lumMod val="75000"/>
                  </a:schemeClr>
                </a:solidFill>
              </a:rPr>
              <a:t>w</a:t>
            </a:r>
            <a:r>
              <a:rPr lang="en-US" altLang="zh-CN" baseline="-25000" dirty="0" err="1" smtClean="0">
                <a:solidFill>
                  <a:schemeClr val="accent5">
                    <a:lumMod val="75000"/>
                  </a:schemeClr>
                </a:solidFill>
              </a:rPr>
              <a:t>k</a:t>
            </a:r>
            <a:r>
              <a:rPr lang="en-US" altLang="zh-CN" dirty="0" smtClean="0">
                <a:solidFill>
                  <a:schemeClr val="accent5">
                    <a:lumMod val="75000"/>
                  </a:schemeClr>
                </a:solidFill>
              </a:rPr>
              <a:t>) : </a:t>
            </a:r>
            <a:r>
              <a:rPr lang="zh-CN" altLang="en-US" dirty="0" smtClean="0">
                <a:solidFill>
                  <a:schemeClr val="accent5">
                    <a:lumMod val="75000"/>
                  </a:schemeClr>
                </a:solidFill>
              </a:rPr>
              <a:t>样本属于</a:t>
            </a:r>
            <a:r>
              <a:rPr lang="zh-CN" altLang="en-US" dirty="0">
                <a:solidFill>
                  <a:schemeClr val="accent5">
                    <a:lumMod val="75000"/>
                  </a:schemeClr>
                </a:solidFill>
              </a:rPr>
              <a:t>簇</a:t>
            </a:r>
            <a:r>
              <a:rPr lang="en-US" altLang="zh-CN" dirty="0" smtClean="0">
                <a:solidFill>
                  <a:schemeClr val="accent5">
                    <a:lumMod val="75000"/>
                  </a:schemeClr>
                </a:solidFill>
              </a:rPr>
              <a:t>k</a:t>
            </a:r>
            <a:r>
              <a:rPr lang="zh-CN" altLang="en-US" dirty="0" smtClean="0">
                <a:solidFill>
                  <a:schemeClr val="accent5">
                    <a:lumMod val="75000"/>
                  </a:schemeClr>
                </a:solidFill>
              </a:rPr>
              <a:t>的概率；</a:t>
            </a:r>
            <a:r>
              <a:rPr lang="en-US" altLang="zh-CN" dirty="0" smtClean="0">
                <a:solidFill>
                  <a:schemeClr val="accent5">
                    <a:lumMod val="75000"/>
                  </a:schemeClr>
                </a:solidFill>
              </a:rPr>
              <a:t>P(</a:t>
            </a:r>
            <a:r>
              <a:rPr lang="en-US" altLang="zh-CN" dirty="0" err="1" smtClean="0">
                <a:solidFill>
                  <a:schemeClr val="accent5">
                    <a:lumMod val="75000"/>
                  </a:schemeClr>
                </a:solidFill>
              </a:rPr>
              <a:t>c</a:t>
            </a:r>
            <a:r>
              <a:rPr lang="en-US" altLang="zh-CN" baseline="-25000" dirty="0" err="1" smtClean="0">
                <a:solidFill>
                  <a:schemeClr val="accent5">
                    <a:lumMod val="75000"/>
                  </a:schemeClr>
                </a:solidFill>
              </a:rPr>
              <a:t>j</a:t>
            </a:r>
            <a:r>
              <a:rPr lang="en-US" altLang="zh-CN" dirty="0" smtClean="0">
                <a:solidFill>
                  <a:schemeClr val="accent5">
                    <a:lumMod val="75000"/>
                  </a:schemeClr>
                </a:solidFill>
              </a:rPr>
              <a:t>)  : </a:t>
            </a:r>
            <a:r>
              <a:rPr lang="zh-CN" altLang="en-US" dirty="0" smtClean="0">
                <a:solidFill>
                  <a:schemeClr val="accent5">
                    <a:lumMod val="75000"/>
                  </a:schemeClr>
                </a:solidFill>
              </a:rPr>
              <a:t>样本属于标准答案类别</a:t>
            </a:r>
            <a:r>
              <a:rPr lang="en-US" altLang="zh-CN" dirty="0" smtClean="0">
                <a:solidFill>
                  <a:schemeClr val="accent5">
                    <a:lumMod val="75000"/>
                  </a:schemeClr>
                </a:solidFill>
              </a:rPr>
              <a:t>j</a:t>
            </a:r>
            <a:r>
              <a:rPr lang="zh-CN" altLang="en-US" dirty="0" smtClean="0">
                <a:solidFill>
                  <a:schemeClr val="accent5">
                    <a:lumMod val="75000"/>
                  </a:schemeClr>
                </a:solidFill>
              </a:rPr>
              <a:t>的概率；</a:t>
            </a:r>
            <a:endParaRPr lang="en-US" altLang="zh-CN" dirty="0" smtClean="0">
              <a:solidFill>
                <a:schemeClr val="accent5">
                  <a:lumMod val="75000"/>
                </a:schemeClr>
              </a:solidFill>
            </a:endParaRPr>
          </a:p>
          <a:p>
            <a:pPr marL="285750" indent="-285750">
              <a:buFont typeface="Arial" charset="0"/>
              <a:buChar char="•"/>
            </a:pPr>
            <a:r>
              <a:rPr lang="en-US" altLang="zh-CN" dirty="0" smtClean="0">
                <a:solidFill>
                  <a:schemeClr val="accent5">
                    <a:lumMod val="75000"/>
                  </a:schemeClr>
                </a:solidFill>
              </a:rPr>
              <a:t>P(</a:t>
            </a:r>
            <a:r>
              <a:rPr lang="en-US" altLang="zh-CN" dirty="0" err="1" smtClean="0">
                <a:solidFill>
                  <a:schemeClr val="accent5">
                    <a:lumMod val="75000"/>
                  </a:schemeClr>
                </a:solidFill>
              </a:rPr>
              <a:t>w</a:t>
            </a:r>
            <a:r>
              <a:rPr lang="en-US" altLang="zh-CN" baseline="-25000" dirty="0" err="1" smtClean="0">
                <a:solidFill>
                  <a:schemeClr val="accent5">
                    <a:lumMod val="75000"/>
                  </a:schemeClr>
                </a:solidFill>
              </a:rPr>
              <a:t>k</a:t>
            </a:r>
            <a:r>
              <a:rPr lang="en-US" altLang="zh-CN" dirty="0" smtClean="0">
                <a:solidFill>
                  <a:schemeClr val="accent5">
                    <a:lumMod val="75000"/>
                  </a:schemeClr>
                </a:solidFill>
              </a:rPr>
              <a:t> </a:t>
            </a:r>
            <a:r>
              <a:rPr lang="zh-CN" altLang="en-US" dirty="0" smtClean="0">
                <a:solidFill>
                  <a:schemeClr val="accent5">
                    <a:lumMod val="75000"/>
                  </a:schemeClr>
                </a:solidFill>
              </a:rPr>
              <a:t>∩ </a:t>
            </a:r>
            <a:r>
              <a:rPr lang="en-US" altLang="zh-CN" dirty="0" err="1" smtClean="0">
                <a:solidFill>
                  <a:schemeClr val="accent5">
                    <a:lumMod val="75000"/>
                  </a:schemeClr>
                </a:solidFill>
              </a:rPr>
              <a:t>c</a:t>
            </a:r>
            <a:r>
              <a:rPr lang="en-US" altLang="zh-CN" baseline="-25000" dirty="0" err="1" smtClean="0">
                <a:solidFill>
                  <a:schemeClr val="accent5">
                    <a:lumMod val="75000"/>
                  </a:schemeClr>
                </a:solidFill>
              </a:rPr>
              <a:t>j</a:t>
            </a:r>
            <a:r>
              <a:rPr lang="en-US" altLang="zh-CN" dirty="0" smtClean="0">
                <a:solidFill>
                  <a:schemeClr val="accent5">
                    <a:lumMod val="75000"/>
                  </a:schemeClr>
                </a:solidFill>
              </a:rPr>
              <a:t>): </a:t>
            </a:r>
            <a:r>
              <a:rPr lang="zh-CN" altLang="en-US" dirty="0" smtClean="0">
                <a:solidFill>
                  <a:schemeClr val="accent5">
                    <a:lumMod val="75000"/>
                  </a:schemeClr>
                </a:solidFill>
              </a:rPr>
              <a:t>样本同时</a:t>
            </a:r>
            <a:r>
              <a:rPr lang="zh-CN" altLang="en-US" dirty="0">
                <a:solidFill>
                  <a:schemeClr val="accent5">
                    <a:lumMod val="75000"/>
                  </a:schemeClr>
                </a:solidFill>
              </a:rPr>
              <a:t>属于簇</a:t>
            </a:r>
            <a:r>
              <a:rPr lang="en-US" altLang="zh-CN" dirty="0" smtClean="0">
                <a:solidFill>
                  <a:schemeClr val="accent5">
                    <a:lumMod val="75000"/>
                  </a:schemeClr>
                </a:solidFill>
              </a:rPr>
              <a:t>k</a:t>
            </a:r>
            <a:r>
              <a:rPr lang="zh-CN" altLang="en-US" dirty="0" smtClean="0">
                <a:solidFill>
                  <a:schemeClr val="accent5">
                    <a:lumMod val="75000"/>
                  </a:schemeClr>
                </a:solidFill>
              </a:rPr>
              <a:t>以及标准答案类别</a:t>
            </a:r>
            <a:r>
              <a:rPr lang="en-US" altLang="zh-CN" dirty="0" smtClean="0">
                <a:solidFill>
                  <a:schemeClr val="accent5">
                    <a:lumMod val="75000"/>
                  </a:schemeClr>
                </a:solidFill>
              </a:rPr>
              <a:t>j</a:t>
            </a:r>
            <a:r>
              <a:rPr lang="zh-CN" altLang="en-US" dirty="0" smtClean="0">
                <a:solidFill>
                  <a:schemeClr val="accent5">
                    <a:lumMod val="75000"/>
                  </a:schemeClr>
                </a:solidFill>
              </a:rPr>
              <a:t>的概率；</a:t>
            </a:r>
            <a:endParaRPr lang="en-US" altLang="zh-CN" dirty="0" smtClean="0">
              <a:solidFill>
                <a:schemeClr val="accent5">
                  <a:lumMod val="75000"/>
                </a:schemeClr>
              </a:solidFill>
            </a:endParaRPr>
          </a:p>
          <a:p>
            <a:pPr marL="285750" indent="-285750">
              <a:buFont typeface="Arial" charset="0"/>
              <a:buChar char="•"/>
            </a:pPr>
            <a:r>
              <a:rPr lang="en-US" altLang="zh-CN" dirty="0">
                <a:solidFill>
                  <a:schemeClr val="accent5">
                    <a:lumMod val="75000"/>
                  </a:schemeClr>
                </a:solidFill>
              </a:rPr>
              <a:t>I(</a:t>
            </a:r>
            <a:r>
              <a:rPr kumimoji="1" lang="en-US" altLang="zh-CN" dirty="0">
                <a:solidFill>
                  <a:schemeClr val="accent5">
                    <a:lumMod val="75000"/>
                  </a:schemeClr>
                </a:solidFill>
              </a:rPr>
              <a:t>𝛀;</a:t>
            </a:r>
            <a:r>
              <a:rPr kumimoji="1" lang="zh-CN" altLang="en-US" dirty="0">
                <a:solidFill>
                  <a:schemeClr val="accent5">
                    <a:lumMod val="75000"/>
                  </a:schemeClr>
                </a:solidFill>
              </a:rPr>
              <a:t> </a:t>
            </a:r>
            <a:r>
              <a:rPr kumimoji="1" lang="en-US" altLang="zh-CN" dirty="0">
                <a:solidFill>
                  <a:schemeClr val="accent5">
                    <a:lumMod val="75000"/>
                  </a:schemeClr>
                </a:solidFill>
              </a:rPr>
              <a:t>C</a:t>
            </a:r>
            <a:r>
              <a:rPr lang="en-US" altLang="zh-CN" dirty="0">
                <a:solidFill>
                  <a:schemeClr val="accent5">
                    <a:lumMod val="75000"/>
                  </a:schemeClr>
                </a:solidFill>
              </a:rPr>
              <a:t>)=</a:t>
            </a:r>
            <a:r>
              <a:rPr lang="en-US" altLang="zh-CN" dirty="0" smtClean="0">
                <a:solidFill>
                  <a:schemeClr val="accent5">
                    <a:lumMod val="75000"/>
                  </a:schemeClr>
                </a:solidFill>
              </a:rPr>
              <a:t>0</a:t>
            </a:r>
            <a:r>
              <a:rPr lang="zh-CN" altLang="en-US" dirty="0" smtClean="0">
                <a:solidFill>
                  <a:schemeClr val="accent5">
                    <a:lumMod val="75000"/>
                  </a:schemeClr>
                </a:solidFill>
              </a:rPr>
              <a:t>表示聚类结果完全随机，聚类结果并没有引入任何额外的信息；</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当</a:t>
            </a:r>
            <a:r>
              <a:rPr kumimoji="1" lang="en-US" altLang="zh-CN" dirty="0" smtClean="0">
                <a:solidFill>
                  <a:schemeClr val="accent5">
                    <a:lumMod val="75000"/>
                  </a:schemeClr>
                </a:solidFill>
              </a:rPr>
              <a:t>𝛀</a:t>
            </a:r>
            <a:r>
              <a:rPr kumimoji="1" lang="zh-CN" altLang="en-US" dirty="0" smtClean="0">
                <a:solidFill>
                  <a:schemeClr val="accent5">
                    <a:lumMod val="75000"/>
                  </a:schemeClr>
                </a:solidFill>
              </a:rPr>
              <a:t>与</a:t>
            </a:r>
            <a:r>
              <a:rPr kumimoji="1" lang="en-US" altLang="zh-CN" dirty="0" smtClean="0">
                <a:solidFill>
                  <a:schemeClr val="accent5">
                    <a:lumMod val="75000"/>
                  </a:schemeClr>
                </a:solidFill>
              </a:rPr>
              <a:t>C</a:t>
            </a:r>
            <a:r>
              <a:rPr kumimoji="1" lang="zh-CN" altLang="en-US" dirty="0" smtClean="0">
                <a:solidFill>
                  <a:schemeClr val="accent5">
                    <a:lumMod val="75000"/>
                  </a:schemeClr>
                </a:solidFill>
              </a:rPr>
              <a:t>完全一致时，</a:t>
            </a:r>
            <a:r>
              <a:rPr lang="en-US" altLang="zh-CN" dirty="0">
                <a:solidFill>
                  <a:schemeClr val="accent5">
                    <a:lumMod val="75000"/>
                  </a:schemeClr>
                </a:solidFill>
              </a:rPr>
              <a:t>I(</a:t>
            </a:r>
            <a:r>
              <a:rPr kumimoji="1" lang="en-US" altLang="zh-CN" dirty="0">
                <a:solidFill>
                  <a:schemeClr val="accent5">
                    <a:lumMod val="75000"/>
                  </a:schemeClr>
                </a:solidFill>
              </a:rPr>
              <a:t>𝛀;</a:t>
            </a:r>
            <a:r>
              <a:rPr kumimoji="1" lang="zh-CN" altLang="en-US" dirty="0">
                <a:solidFill>
                  <a:schemeClr val="accent5">
                    <a:lumMod val="75000"/>
                  </a:schemeClr>
                </a:solidFill>
              </a:rPr>
              <a:t> </a:t>
            </a:r>
            <a:r>
              <a:rPr kumimoji="1" lang="en-US" altLang="zh-CN" dirty="0" smtClean="0">
                <a:solidFill>
                  <a:schemeClr val="accent5">
                    <a:lumMod val="75000"/>
                  </a:schemeClr>
                </a:solidFill>
              </a:rPr>
              <a:t>C</a:t>
            </a:r>
            <a:r>
              <a:rPr lang="en-US" altLang="zh-CN" dirty="0" smtClean="0">
                <a:solidFill>
                  <a:schemeClr val="accent5">
                    <a:lumMod val="75000"/>
                  </a:schemeClr>
                </a:solidFill>
              </a:rPr>
              <a:t>)</a:t>
            </a:r>
            <a:r>
              <a:rPr lang="zh-CN" altLang="en-US" dirty="0" smtClean="0">
                <a:solidFill>
                  <a:schemeClr val="accent5">
                    <a:lumMod val="75000"/>
                  </a:schemeClr>
                </a:solidFill>
              </a:rPr>
              <a:t>的值会比较大。但是当</a:t>
            </a:r>
            <a:r>
              <a:rPr lang="en-US" altLang="zh-CN" dirty="0" smtClean="0">
                <a:solidFill>
                  <a:schemeClr val="accent5">
                    <a:lumMod val="75000"/>
                  </a:schemeClr>
                </a:solidFill>
              </a:rPr>
              <a:t>K=N</a:t>
            </a:r>
            <a:r>
              <a:rPr lang="zh-CN" altLang="en-US" dirty="0" smtClean="0">
                <a:solidFill>
                  <a:schemeClr val="accent5">
                    <a:lumMod val="75000"/>
                  </a:schemeClr>
                </a:solidFill>
              </a:rPr>
              <a:t>时，即每个样本分到一</a:t>
            </a:r>
            <a:r>
              <a:rPr lang="zh-CN" altLang="en-US" dirty="0">
                <a:solidFill>
                  <a:schemeClr val="accent5">
                    <a:lumMod val="75000"/>
                  </a:schemeClr>
                </a:solidFill>
              </a:rPr>
              <a:t>个簇中</a:t>
            </a:r>
            <a:r>
              <a:rPr lang="zh-CN" altLang="en-US" dirty="0" smtClean="0">
                <a:solidFill>
                  <a:schemeClr val="accent5">
                    <a:lumMod val="75000"/>
                  </a:schemeClr>
                </a:solidFill>
              </a:rPr>
              <a:t>，</a:t>
            </a:r>
            <a:r>
              <a:rPr lang="en-US" altLang="zh-CN" dirty="0">
                <a:solidFill>
                  <a:schemeClr val="accent5">
                    <a:lumMod val="75000"/>
                  </a:schemeClr>
                </a:solidFill>
              </a:rPr>
              <a:t> I(</a:t>
            </a:r>
            <a:r>
              <a:rPr kumimoji="1" lang="en-US" altLang="zh-CN" dirty="0">
                <a:solidFill>
                  <a:schemeClr val="accent5">
                    <a:lumMod val="75000"/>
                  </a:schemeClr>
                </a:solidFill>
              </a:rPr>
              <a:t>𝛀;</a:t>
            </a:r>
            <a:r>
              <a:rPr kumimoji="1" lang="zh-CN" altLang="en-US" dirty="0">
                <a:solidFill>
                  <a:schemeClr val="accent5">
                    <a:lumMod val="75000"/>
                  </a:schemeClr>
                </a:solidFill>
              </a:rPr>
              <a:t> </a:t>
            </a:r>
            <a:r>
              <a:rPr kumimoji="1" lang="en-US" altLang="zh-CN" dirty="0" smtClean="0">
                <a:solidFill>
                  <a:schemeClr val="accent5">
                    <a:lumMod val="75000"/>
                  </a:schemeClr>
                </a:solidFill>
              </a:rPr>
              <a:t>C</a:t>
            </a:r>
            <a:r>
              <a:rPr lang="en-US" altLang="zh-CN" dirty="0" smtClean="0">
                <a:solidFill>
                  <a:schemeClr val="accent5">
                    <a:lumMod val="75000"/>
                  </a:schemeClr>
                </a:solidFill>
              </a:rPr>
              <a:t>)</a:t>
            </a:r>
            <a:r>
              <a:rPr lang="zh-CN" altLang="en-US" dirty="0" smtClean="0">
                <a:solidFill>
                  <a:schemeClr val="accent5">
                    <a:lumMod val="75000"/>
                  </a:schemeClr>
                </a:solidFill>
              </a:rPr>
              <a:t>的值最大。这样无法惩罚大</a:t>
            </a:r>
            <a:r>
              <a:rPr lang="zh-CN" altLang="en-US" dirty="0">
                <a:solidFill>
                  <a:schemeClr val="accent5">
                    <a:lumMod val="75000"/>
                  </a:schemeClr>
                </a:solidFill>
              </a:rPr>
              <a:t>的簇数量</a:t>
            </a:r>
            <a:r>
              <a:rPr lang="zh-CN" altLang="en-US" dirty="0" smtClean="0">
                <a:solidFill>
                  <a:schemeClr val="accent5">
                    <a:lumMod val="75000"/>
                  </a:schemeClr>
                </a:solidFill>
              </a:rPr>
              <a:t>；</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因此需要一个范化因子</a:t>
            </a:r>
            <a:r>
              <a:rPr lang="en-US" altLang="zh-CN" dirty="0" smtClean="0">
                <a:solidFill>
                  <a:schemeClr val="accent5">
                    <a:lumMod val="75000"/>
                  </a:schemeClr>
                </a:solidFill>
              </a:rPr>
              <a:t>[</a:t>
            </a:r>
            <a:r>
              <a:rPr lang="en-US" altLang="zh-CN" dirty="0">
                <a:solidFill>
                  <a:schemeClr val="accent5">
                    <a:lumMod val="75000"/>
                  </a:schemeClr>
                </a:solidFill>
              </a:rPr>
              <a:t>H(</a:t>
            </a:r>
            <a:r>
              <a:rPr kumimoji="1" lang="en-US" altLang="zh-CN" dirty="0">
                <a:solidFill>
                  <a:schemeClr val="accent5">
                    <a:lumMod val="75000"/>
                  </a:schemeClr>
                </a:solidFill>
              </a:rPr>
              <a:t>𝛀</a:t>
            </a:r>
            <a:r>
              <a:rPr lang="en-US" altLang="zh-CN" dirty="0" smtClean="0">
                <a:solidFill>
                  <a:schemeClr val="accent5">
                    <a:lumMod val="75000"/>
                  </a:schemeClr>
                </a:solidFill>
              </a:rPr>
              <a:t>)+</a:t>
            </a:r>
            <a:r>
              <a:rPr lang="en-US" altLang="zh-CN" dirty="0">
                <a:solidFill>
                  <a:schemeClr val="accent5">
                    <a:lumMod val="75000"/>
                  </a:schemeClr>
                </a:solidFill>
              </a:rPr>
              <a:t> </a:t>
            </a:r>
            <a:r>
              <a:rPr lang="en-US" altLang="zh-CN" dirty="0" smtClean="0">
                <a:solidFill>
                  <a:schemeClr val="accent5">
                    <a:lumMod val="75000"/>
                  </a:schemeClr>
                </a:solidFill>
              </a:rPr>
              <a:t>H(C)]/2 </a:t>
            </a:r>
            <a:r>
              <a:rPr lang="zh-CN" altLang="en-US" dirty="0" smtClean="0">
                <a:solidFill>
                  <a:schemeClr val="accent5">
                    <a:lumMod val="75000"/>
                  </a:schemeClr>
                </a:solidFill>
              </a:rPr>
              <a:t>来</a:t>
            </a:r>
            <a:r>
              <a:rPr lang="zh-CN" altLang="en-US" dirty="0">
                <a:solidFill>
                  <a:schemeClr val="accent5">
                    <a:lumMod val="75000"/>
                  </a:schemeClr>
                </a:solidFill>
              </a:rPr>
              <a:t>增加簇增长</a:t>
            </a:r>
            <a:r>
              <a:rPr lang="zh-CN" altLang="en-US" dirty="0" smtClean="0">
                <a:solidFill>
                  <a:schemeClr val="accent5">
                    <a:lumMod val="75000"/>
                  </a:schemeClr>
                </a:solidFill>
              </a:rPr>
              <a:t>带来的弊端，因为熵</a:t>
            </a:r>
            <a:r>
              <a:rPr lang="zh-CN" altLang="en-US" dirty="0">
                <a:solidFill>
                  <a:schemeClr val="accent5">
                    <a:lumMod val="75000"/>
                  </a:schemeClr>
                </a:solidFill>
              </a:rPr>
              <a:t>随着簇的</a:t>
            </a:r>
            <a:r>
              <a:rPr lang="zh-CN" altLang="en-US" dirty="0" smtClean="0">
                <a:solidFill>
                  <a:schemeClr val="accent5">
                    <a:lumMod val="75000"/>
                  </a:schemeClr>
                </a:solidFill>
              </a:rPr>
              <a:t>增加而增加。当</a:t>
            </a:r>
            <a:r>
              <a:rPr lang="en-US" altLang="zh-CN" dirty="0" smtClean="0">
                <a:solidFill>
                  <a:schemeClr val="accent5">
                    <a:lumMod val="75000"/>
                  </a:schemeClr>
                </a:solidFill>
              </a:rPr>
              <a:t>K=N</a:t>
            </a:r>
            <a:r>
              <a:rPr lang="zh-CN" altLang="en-US" dirty="0" smtClean="0">
                <a:solidFill>
                  <a:schemeClr val="accent5">
                    <a:lumMod val="75000"/>
                  </a:schemeClr>
                </a:solidFill>
              </a:rPr>
              <a:t>时，熵达到最大值，</a:t>
            </a:r>
            <a:r>
              <a:rPr lang="en-US" altLang="zh-CN" dirty="0" smtClean="0">
                <a:solidFill>
                  <a:schemeClr val="accent5">
                    <a:lumMod val="75000"/>
                  </a:schemeClr>
                </a:solidFill>
              </a:rPr>
              <a:t>NMI</a:t>
            </a:r>
            <a:r>
              <a:rPr lang="zh-CN" altLang="en-US" dirty="0" smtClean="0">
                <a:solidFill>
                  <a:schemeClr val="accent5">
                    <a:lumMod val="75000"/>
                  </a:schemeClr>
                </a:solidFill>
              </a:rPr>
              <a:t>便会很低；</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因此可以采用</a:t>
            </a:r>
            <a:r>
              <a:rPr lang="en-US" altLang="zh-CN" dirty="0" smtClean="0">
                <a:solidFill>
                  <a:schemeClr val="accent5">
                    <a:lumMod val="75000"/>
                  </a:schemeClr>
                </a:solidFill>
              </a:rPr>
              <a:t>NMI</a:t>
            </a:r>
            <a:r>
              <a:rPr lang="zh-CN" altLang="en-US" dirty="0" smtClean="0">
                <a:solidFill>
                  <a:schemeClr val="accent5">
                    <a:lumMod val="75000"/>
                  </a:schemeClr>
                </a:solidFill>
              </a:rPr>
              <a:t>对比</a:t>
            </a:r>
            <a:r>
              <a:rPr lang="zh-CN" altLang="en-US" dirty="0">
                <a:solidFill>
                  <a:schemeClr val="accent5">
                    <a:lumMod val="75000"/>
                  </a:schemeClr>
                </a:solidFill>
              </a:rPr>
              <a:t>不同簇数量</a:t>
            </a:r>
            <a:r>
              <a:rPr lang="zh-CN" altLang="en-US" dirty="0" smtClean="0">
                <a:solidFill>
                  <a:schemeClr val="accent5">
                    <a:lumMod val="75000"/>
                  </a:schemeClr>
                </a:solidFill>
              </a:rPr>
              <a:t>下的聚类效果。</a:t>
            </a:r>
            <a:endParaRPr lang="en-US" altLang="zh-CN" dirty="0" smtClean="0">
              <a:solidFill>
                <a:schemeClr val="accent5">
                  <a:lumMod val="75000"/>
                </a:schemeClr>
              </a:solidFill>
            </a:endParaRPr>
          </a:p>
          <a:p>
            <a:pPr marL="285750" indent="-285750">
              <a:buFont typeface="Arial" charset="0"/>
              <a:buChar char="•"/>
            </a:pPr>
            <a:r>
              <a:rPr lang="zh-CN" altLang="en-US" dirty="0" smtClean="0">
                <a:solidFill>
                  <a:schemeClr val="accent5">
                    <a:lumMod val="75000"/>
                  </a:schemeClr>
                </a:solidFill>
              </a:rPr>
              <a:t>可以证明</a:t>
            </a:r>
            <a:r>
              <a:rPr lang="en-US" altLang="zh-CN" dirty="0">
                <a:solidFill>
                  <a:schemeClr val="accent5">
                    <a:lumMod val="75000"/>
                  </a:schemeClr>
                </a:solidFill>
              </a:rPr>
              <a:t>[H(</a:t>
            </a:r>
            <a:r>
              <a:rPr kumimoji="1" lang="en-US" altLang="zh-CN" dirty="0">
                <a:solidFill>
                  <a:schemeClr val="accent5">
                    <a:lumMod val="75000"/>
                  </a:schemeClr>
                </a:solidFill>
              </a:rPr>
              <a:t>𝛀</a:t>
            </a:r>
            <a:r>
              <a:rPr lang="en-US" altLang="zh-CN" dirty="0">
                <a:solidFill>
                  <a:schemeClr val="accent5">
                    <a:lumMod val="75000"/>
                  </a:schemeClr>
                </a:solidFill>
              </a:rPr>
              <a:t>)+ H(C)]/2 </a:t>
            </a:r>
            <a:r>
              <a:rPr lang="zh-CN" altLang="en-US" dirty="0" smtClean="0">
                <a:solidFill>
                  <a:schemeClr val="accent5">
                    <a:lumMod val="75000"/>
                  </a:schemeClr>
                </a:solidFill>
              </a:rPr>
              <a:t>是</a:t>
            </a:r>
            <a:r>
              <a:rPr lang="en-US" altLang="zh-CN" dirty="0">
                <a:solidFill>
                  <a:schemeClr val="accent5">
                    <a:lumMod val="75000"/>
                  </a:schemeClr>
                </a:solidFill>
              </a:rPr>
              <a:t>I(</a:t>
            </a:r>
            <a:r>
              <a:rPr kumimoji="1" lang="en-US" altLang="zh-CN" dirty="0">
                <a:solidFill>
                  <a:schemeClr val="accent5">
                    <a:lumMod val="75000"/>
                  </a:schemeClr>
                </a:solidFill>
              </a:rPr>
              <a:t>𝛀;</a:t>
            </a:r>
            <a:r>
              <a:rPr kumimoji="1" lang="zh-CN" altLang="en-US" dirty="0">
                <a:solidFill>
                  <a:schemeClr val="accent5">
                    <a:lumMod val="75000"/>
                  </a:schemeClr>
                </a:solidFill>
              </a:rPr>
              <a:t> </a:t>
            </a:r>
            <a:r>
              <a:rPr kumimoji="1" lang="en-US" altLang="zh-CN" dirty="0">
                <a:solidFill>
                  <a:schemeClr val="accent5">
                    <a:lumMod val="75000"/>
                  </a:schemeClr>
                </a:solidFill>
              </a:rPr>
              <a:t>C</a:t>
            </a:r>
            <a:r>
              <a:rPr lang="en-US" altLang="zh-CN" dirty="0">
                <a:solidFill>
                  <a:schemeClr val="accent5">
                    <a:lumMod val="75000"/>
                  </a:schemeClr>
                </a:solidFill>
              </a:rPr>
              <a:t>) </a:t>
            </a:r>
            <a:r>
              <a:rPr lang="zh-CN" altLang="en-US" dirty="0" smtClean="0">
                <a:solidFill>
                  <a:schemeClr val="accent5">
                    <a:lumMod val="75000"/>
                  </a:schemeClr>
                </a:solidFill>
              </a:rPr>
              <a:t>的上界，因此</a:t>
            </a:r>
            <a:r>
              <a:rPr lang="en-US" altLang="zh-CN" dirty="0" smtClean="0">
                <a:solidFill>
                  <a:schemeClr val="accent5">
                    <a:lumMod val="75000"/>
                  </a:schemeClr>
                </a:solidFill>
              </a:rPr>
              <a:t>NMI</a:t>
            </a:r>
            <a:r>
              <a:rPr lang="zh-CN" altLang="en-US" dirty="0" smtClean="0">
                <a:solidFill>
                  <a:schemeClr val="accent5">
                    <a:lumMod val="75000"/>
                  </a:schemeClr>
                </a:solidFill>
              </a:rPr>
              <a:t>的值在</a:t>
            </a:r>
            <a:r>
              <a:rPr lang="en-US" altLang="zh-CN" dirty="0" smtClean="0">
                <a:solidFill>
                  <a:schemeClr val="accent5">
                    <a:lumMod val="75000"/>
                  </a:schemeClr>
                </a:solidFill>
              </a:rPr>
              <a:t>0</a:t>
            </a:r>
            <a:r>
              <a:rPr lang="zh-CN" altLang="en-US" dirty="0" smtClean="0">
                <a:solidFill>
                  <a:schemeClr val="accent5">
                    <a:lumMod val="75000"/>
                  </a:schemeClr>
                </a:solidFill>
              </a:rPr>
              <a:t>和</a:t>
            </a:r>
            <a:r>
              <a:rPr lang="en-US" altLang="zh-CN" dirty="0" smtClean="0">
                <a:solidFill>
                  <a:schemeClr val="accent5">
                    <a:lumMod val="75000"/>
                  </a:schemeClr>
                </a:solidFill>
              </a:rPr>
              <a:t>1</a:t>
            </a:r>
            <a:r>
              <a:rPr lang="zh-CN" altLang="en-US" dirty="0" smtClean="0">
                <a:solidFill>
                  <a:schemeClr val="accent5">
                    <a:lumMod val="75000"/>
                  </a:schemeClr>
                </a:solidFill>
              </a:rPr>
              <a:t>之间。</a:t>
            </a:r>
            <a:endParaRPr lang="zh-CN" altLang="en-US" dirty="0">
              <a:solidFill>
                <a:schemeClr val="accent5">
                  <a:lumMod val="75000"/>
                </a:schemeClr>
              </a:solidFill>
            </a:endParaRPr>
          </a:p>
        </p:txBody>
      </p:sp>
    </p:spTree>
    <p:extLst>
      <p:ext uri="{BB962C8B-B14F-4D97-AF65-F5344CB8AC3E}">
        <p14:creationId xmlns:p14="http://schemas.microsoft.com/office/powerpoint/2010/main" val="183882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RI</a:t>
            </a:r>
            <a:endParaRPr kumimoji="1" lang="zh-CN" altLang="en-US" dirty="0"/>
          </a:p>
        </p:txBody>
      </p:sp>
      <p:sp>
        <p:nvSpPr>
          <p:cNvPr id="3" name="内容占位符 2"/>
          <p:cNvSpPr>
            <a:spLocks noGrp="1"/>
          </p:cNvSpPr>
          <p:nvPr>
            <p:ph idx="1"/>
          </p:nvPr>
        </p:nvSpPr>
        <p:spPr>
          <a:xfrm>
            <a:off x="395536" y="1639341"/>
            <a:ext cx="8229600" cy="4525963"/>
          </a:xfrm>
        </p:spPr>
        <p:txBody>
          <a:bodyPr>
            <a:normAutofit fontScale="55000" lnSpcReduction="20000"/>
          </a:bodyPr>
          <a:lstStyle/>
          <a:p>
            <a:r>
              <a:rPr kumimoji="1" lang="en-US" altLang="zh-CN" dirty="0" smtClean="0"/>
              <a:t>RI: Rand Index</a:t>
            </a:r>
          </a:p>
          <a:p>
            <a:r>
              <a:rPr kumimoji="1" lang="zh-CN" altLang="en-US" dirty="0" smtClean="0"/>
              <a:t>衡量</a:t>
            </a:r>
            <a:r>
              <a:rPr kumimoji="1" lang="en-US" altLang="zh-CN" dirty="0" smtClean="0"/>
              <a:t>N(N-1)/2</a:t>
            </a:r>
            <a:r>
              <a:rPr kumimoji="1" lang="zh-CN" altLang="en-US" dirty="0" smtClean="0"/>
              <a:t>对样本中，每对样本分到同一或不同</a:t>
            </a:r>
            <a:r>
              <a:rPr lang="zh-CN" altLang="en-US" dirty="0" smtClean="0"/>
              <a:t>簇</a:t>
            </a:r>
            <a:r>
              <a:rPr kumimoji="1" lang="zh-CN" altLang="en-US" dirty="0" smtClean="0"/>
              <a:t>的正确与错误性。</a:t>
            </a:r>
            <a:endParaRPr kumimoji="1" lang="en-US" altLang="zh-CN" dirty="0" smtClean="0"/>
          </a:p>
          <a:p>
            <a:r>
              <a:rPr kumimoji="1" lang="zh-CN" altLang="en-US" dirty="0" smtClean="0"/>
              <a:t>正例：属于同一标准答案类别的样本对</a:t>
            </a:r>
            <a:endParaRPr kumimoji="1" lang="en-US" altLang="zh-CN" dirty="0" smtClean="0"/>
          </a:p>
          <a:p>
            <a:r>
              <a:rPr kumimoji="1" lang="zh-CN" altLang="en-US" dirty="0" smtClean="0"/>
              <a:t>负例：不属于同一标准答案类别的样本对</a:t>
            </a:r>
            <a:endParaRPr kumimoji="1" lang="en-US" altLang="zh-CN" dirty="0" smtClean="0"/>
          </a:p>
          <a:p>
            <a:r>
              <a:rPr kumimoji="1" lang="en-US" altLang="zh-CN" dirty="0" smtClean="0"/>
              <a:t>TP</a:t>
            </a:r>
            <a:r>
              <a:rPr kumimoji="1" lang="zh-CN" altLang="en-US" dirty="0" smtClean="0"/>
              <a:t>：属于同一标准答案类别且分到同一</a:t>
            </a:r>
            <a:r>
              <a:rPr lang="zh-CN" altLang="en-US" dirty="0"/>
              <a:t>簇</a:t>
            </a:r>
            <a:r>
              <a:rPr kumimoji="1" lang="zh-CN" altLang="en-US" dirty="0" smtClean="0"/>
              <a:t>的样本对个数；</a:t>
            </a:r>
            <a:endParaRPr kumimoji="1" lang="en-US" altLang="zh-CN" dirty="0" smtClean="0"/>
          </a:p>
          <a:p>
            <a:r>
              <a:rPr kumimoji="1" lang="en-US" altLang="zh-CN" dirty="0" smtClean="0"/>
              <a:t>TN:</a:t>
            </a:r>
            <a:r>
              <a:rPr kumimoji="1" lang="zh-CN" altLang="en-US" dirty="0" smtClean="0"/>
              <a:t> 不属于同一标准答案类别且没有分到同一</a:t>
            </a:r>
            <a:r>
              <a:rPr lang="zh-CN" altLang="en-US" dirty="0"/>
              <a:t>簇</a:t>
            </a:r>
            <a:r>
              <a:rPr kumimoji="1" lang="zh-CN" altLang="en-US" dirty="0" smtClean="0"/>
              <a:t>的样本对个数；</a:t>
            </a:r>
            <a:endParaRPr kumimoji="1" lang="en-US" altLang="zh-CN" dirty="0" smtClean="0"/>
          </a:p>
          <a:p>
            <a:r>
              <a:rPr kumimoji="1" lang="en-US" altLang="zh-CN" dirty="0" smtClean="0"/>
              <a:t>FP</a:t>
            </a:r>
            <a:r>
              <a:rPr kumimoji="1" lang="zh-CN" altLang="en-US" dirty="0"/>
              <a:t>：</a:t>
            </a:r>
            <a:r>
              <a:rPr kumimoji="1" lang="zh-CN" altLang="en-US" dirty="0" smtClean="0"/>
              <a:t>不</a:t>
            </a:r>
            <a:r>
              <a:rPr kumimoji="1" lang="zh-CN" altLang="en-US" dirty="0"/>
              <a:t>属于同一标准答案</a:t>
            </a:r>
            <a:r>
              <a:rPr kumimoji="1" lang="zh-CN" altLang="en-US" dirty="0" smtClean="0"/>
              <a:t>类别但分到同一</a:t>
            </a:r>
            <a:r>
              <a:rPr lang="zh-CN" altLang="en-US" dirty="0"/>
              <a:t>簇</a:t>
            </a:r>
            <a:r>
              <a:rPr kumimoji="1" lang="zh-CN" altLang="en-US" dirty="0" smtClean="0"/>
              <a:t>的</a:t>
            </a:r>
            <a:r>
              <a:rPr kumimoji="1" lang="zh-CN" altLang="en-US" dirty="0"/>
              <a:t>样本对个数</a:t>
            </a:r>
            <a:r>
              <a:rPr kumimoji="1" lang="zh-CN" altLang="en-US" dirty="0" smtClean="0"/>
              <a:t>；</a:t>
            </a:r>
            <a:endParaRPr kumimoji="1" lang="en-US" altLang="zh-CN" dirty="0" smtClean="0"/>
          </a:p>
          <a:p>
            <a:r>
              <a:rPr kumimoji="1" lang="en-US" altLang="zh-CN" dirty="0" smtClean="0"/>
              <a:t>FN</a:t>
            </a:r>
            <a:r>
              <a:rPr kumimoji="1" lang="zh-CN" altLang="en-US" dirty="0" smtClean="0"/>
              <a:t>：属于</a:t>
            </a:r>
            <a:r>
              <a:rPr kumimoji="1" lang="zh-CN" altLang="en-US" dirty="0"/>
              <a:t>同一标准答案</a:t>
            </a:r>
            <a:r>
              <a:rPr kumimoji="1" lang="zh-CN" altLang="en-US" dirty="0" smtClean="0"/>
              <a:t>类别但没有</a:t>
            </a:r>
            <a:r>
              <a:rPr kumimoji="1" lang="zh-CN" altLang="en-US" dirty="0"/>
              <a:t>分到</a:t>
            </a:r>
            <a:r>
              <a:rPr kumimoji="1" lang="zh-CN" altLang="en-US" dirty="0" smtClean="0"/>
              <a:t>同一</a:t>
            </a:r>
            <a:r>
              <a:rPr lang="zh-CN" altLang="en-US" dirty="0"/>
              <a:t>簇</a:t>
            </a:r>
            <a:r>
              <a:rPr kumimoji="1" lang="zh-CN" altLang="en-US" dirty="0" smtClean="0"/>
              <a:t>的</a:t>
            </a:r>
            <a:r>
              <a:rPr kumimoji="1" lang="zh-CN" altLang="en-US" dirty="0"/>
              <a:t>样本对个数</a:t>
            </a:r>
            <a:r>
              <a:rPr kumimoji="1" lang="zh-CN" altLang="en-US" dirty="0" smtClean="0"/>
              <a:t>；</a:t>
            </a:r>
            <a:endParaRPr kumimoji="1" lang="en-US" altLang="zh-CN" dirty="0" smtClean="0"/>
          </a:p>
          <a:p>
            <a:r>
              <a:rPr kumimoji="1" lang="en-US" altLang="zh-CN" dirty="0" smtClean="0"/>
              <a:t>Precision</a:t>
            </a:r>
            <a:r>
              <a:rPr kumimoji="1" lang="zh-CN" altLang="en-US" dirty="0" smtClean="0"/>
              <a:t> </a:t>
            </a:r>
            <a:r>
              <a:rPr kumimoji="1" lang="en-US" altLang="zh-CN" dirty="0" smtClean="0"/>
              <a:t>=</a:t>
            </a:r>
            <a:r>
              <a:rPr kumimoji="1" lang="zh-CN" altLang="en-US" dirty="0" smtClean="0"/>
              <a:t>  </a:t>
            </a:r>
            <a:r>
              <a:rPr kumimoji="1" lang="en-US" altLang="zh-CN" dirty="0" smtClean="0"/>
              <a:t>TP/(TP+FP)</a:t>
            </a:r>
          </a:p>
          <a:p>
            <a:pPr lvl="1"/>
            <a:r>
              <a:rPr kumimoji="1" lang="zh-CN" altLang="en-US" dirty="0" smtClean="0"/>
              <a:t>分对的正例在所有分到同一</a:t>
            </a:r>
            <a:r>
              <a:rPr lang="zh-CN" altLang="en-US" dirty="0"/>
              <a:t>簇</a:t>
            </a:r>
            <a:r>
              <a:rPr kumimoji="1" lang="zh-CN" altLang="en-US" dirty="0" smtClean="0"/>
              <a:t>的样本中所占的比例</a:t>
            </a:r>
            <a:endParaRPr kumimoji="1" lang="en-US" altLang="zh-CN" dirty="0" smtClean="0"/>
          </a:p>
          <a:p>
            <a:r>
              <a:rPr kumimoji="1" lang="en-US" altLang="zh-CN" dirty="0" smtClean="0"/>
              <a:t>Recall = TP/(TP+FN)</a:t>
            </a:r>
          </a:p>
          <a:p>
            <a:pPr lvl="1"/>
            <a:r>
              <a:rPr kumimoji="1" lang="zh-CN" altLang="en-US" dirty="0" smtClean="0"/>
              <a:t>分队的正例在所有属于同一标准答案类别的样本中所占的比例</a:t>
            </a:r>
            <a:endParaRPr kumimoji="1" lang="en-US" altLang="zh-CN" dirty="0" smtClean="0"/>
          </a:p>
          <a:p>
            <a:r>
              <a:rPr kumimoji="1" lang="en-US" altLang="zh-CN" dirty="0" smtClean="0"/>
              <a:t>F1-score = 2 * Precision * Recall / (Precision + Recall)</a:t>
            </a:r>
          </a:p>
          <a:p>
            <a:pPr lvl="1"/>
            <a:r>
              <a:rPr kumimoji="1" lang="zh-CN" altLang="en-US" dirty="0" smtClean="0"/>
              <a:t>平衡</a:t>
            </a:r>
            <a:r>
              <a:rPr kumimoji="1" lang="en-US" altLang="zh-CN" dirty="0" smtClean="0"/>
              <a:t>Precision</a:t>
            </a:r>
            <a:r>
              <a:rPr kumimoji="1" lang="zh-CN" altLang="en-US" dirty="0" smtClean="0"/>
              <a:t>和</a:t>
            </a:r>
            <a:r>
              <a:rPr kumimoji="1" lang="en-US" altLang="zh-CN" dirty="0" smtClean="0"/>
              <a:t>Recall</a:t>
            </a:r>
          </a:p>
          <a:p>
            <a:r>
              <a:rPr kumimoji="1" lang="en-US" altLang="zh-CN" dirty="0" smtClean="0"/>
              <a:t>RI = (TP+TN) / (TP+FP+TN+TN)</a:t>
            </a:r>
          </a:p>
          <a:p>
            <a:pPr lvl="1"/>
            <a:r>
              <a:rPr kumimoji="1" lang="zh-CN" altLang="en-US" dirty="0" smtClean="0"/>
              <a:t>分对样本数占所有样本的比例</a:t>
            </a:r>
            <a:endParaRPr kumimoji="1" lang="en-US" altLang="zh-CN" dirty="0" smtClean="0"/>
          </a:p>
          <a:p>
            <a:endParaRPr kumimoji="1" lang="en-US" altLang="zh-CN" dirty="0" smtClean="0"/>
          </a:p>
        </p:txBody>
      </p:sp>
    </p:spTree>
    <p:extLst>
      <p:ext uri="{BB962C8B-B14F-4D97-AF65-F5344CB8AC3E}">
        <p14:creationId xmlns:p14="http://schemas.microsoft.com/office/powerpoint/2010/main" val="2103810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RI</a:t>
            </a:r>
            <a:endParaRPr kumimoji="1" lang="zh-CN" altLang="en-US" dirty="0"/>
          </a:p>
        </p:txBody>
      </p:sp>
      <p:sp>
        <p:nvSpPr>
          <p:cNvPr id="4" name="内容占位符 3"/>
          <p:cNvSpPr>
            <a:spLocks noGrp="1"/>
          </p:cNvSpPr>
          <p:nvPr>
            <p:ph idx="1"/>
          </p:nvPr>
        </p:nvSpPr>
        <p:spPr>
          <a:xfrm>
            <a:off x="457200" y="3832838"/>
            <a:ext cx="5520179" cy="2730056"/>
          </a:xfrm>
        </p:spPr>
        <p:txBody>
          <a:bodyPr>
            <a:normAutofit fontScale="70000" lnSpcReduction="20000"/>
          </a:bodyPr>
          <a:lstStyle/>
          <a:p>
            <a:r>
              <a:rPr kumimoji="1" lang="en-US" altLang="zh-CN" dirty="0" smtClean="0"/>
              <a:t>TP = C</a:t>
            </a:r>
            <a:r>
              <a:rPr kumimoji="1" lang="en-US" altLang="zh-CN" baseline="-25000" dirty="0" smtClean="0"/>
              <a:t>5</a:t>
            </a:r>
            <a:r>
              <a:rPr kumimoji="1" lang="en-US" altLang="zh-CN" baseline="30000" dirty="0" smtClean="0"/>
              <a:t>2</a:t>
            </a:r>
            <a:r>
              <a:rPr kumimoji="1" lang="en-US" altLang="zh-CN" dirty="0" smtClean="0"/>
              <a:t> + C</a:t>
            </a:r>
            <a:r>
              <a:rPr kumimoji="1" lang="en-US" altLang="zh-CN" baseline="-25000" dirty="0" smtClean="0"/>
              <a:t>4</a:t>
            </a:r>
            <a:r>
              <a:rPr kumimoji="1" lang="en-US" altLang="zh-CN" baseline="30000" dirty="0" smtClean="0"/>
              <a:t>2</a:t>
            </a:r>
            <a:r>
              <a:rPr kumimoji="1" lang="en-US" altLang="zh-CN" dirty="0" smtClean="0"/>
              <a:t> + C</a:t>
            </a:r>
            <a:r>
              <a:rPr kumimoji="1" lang="en-US" altLang="zh-CN" baseline="-25000" dirty="0" smtClean="0"/>
              <a:t>3</a:t>
            </a:r>
            <a:r>
              <a:rPr kumimoji="1" lang="en-US" altLang="zh-CN" baseline="30000" dirty="0" smtClean="0"/>
              <a:t>2</a:t>
            </a:r>
            <a:r>
              <a:rPr kumimoji="1" lang="en-US" altLang="zh-CN" dirty="0" smtClean="0"/>
              <a:t>+C</a:t>
            </a:r>
            <a:r>
              <a:rPr kumimoji="1" lang="en-US" altLang="zh-CN" baseline="-25000" dirty="0" smtClean="0"/>
              <a:t>2</a:t>
            </a:r>
            <a:r>
              <a:rPr kumimoji="1" lang="en-US" altLang="zh-CN" baseline="30000" dirty="0" smtClean="0"/>
              <a:t>2  </a:t>
            </a:r>
            <a:r>
              <a:rPr kumimoji="1" lang="en-US" altLang="zh-CN" dirty="0" smtClean="0"/>
              <a:t>=20</a:t>
            </a:r>
          </a:p>
          <a:p>
            <a:r>
              <a:rPr kumimoji="1" lang="en-US" altLang="zh-CN" dirty="0" smtClean="0"/>
              <a:t>TP+FP = C</a:t>
            </a:r>
            <a:r>
              <a:rPr kumimoji="1" lang="en-US" altLang="zh-CN" baseline="-25000" dirty="0" smtClean="0"/>
              <a:t>6</a:t>
            </a:r>
            <a:r>
              <a:rPr kumimoji="1" lang="en-US" altLang="zh-CN" baseline="30000" dirty="0" smtClean="0"/>
              <a:t>2</a:t>
            </a:r>
            <a:r>
              <a:rPr kumimoji="1" lang="en-US" altLang="zh-CN" dirty="0" smtClean="0"/>
              <a:t> + C</a:t>
            </a:r>
            <a:r>
              <a:rPr kumimoji="1" lang="en-US" altLang="zh-CN" baseline="-25000" dirty="0" smtClean="0"/>
              <a:t>6</a:t>
            </a:r>
            <a:r>
              <a:rPr kumimoji="1" lang="en-US" altLang="zh-CN" baseline="30000" dirty="0" smtClean="0"/>
              <a:t>2</a:t>
            </a:r>
            <a:r>
              <a:rPr kumimoji="1" lang="en-US" altLang="zh-CN" dirty="0" smtClean="0"/>
              <a:t> + C</a:t>
            </a:r>
            <a:r>
              <a:rPr kumimoji="1" lang="en-US" altLang="zh-CN" baseline="-25000" dirty="0" smtClean="0"/>
              <a:t>5</a:t>
            </a:r>
            <a:r>
              <a:rPr kumimoji="1" lang="en-US" altLang="zh-CN" baseline="30000" dirty="0" smtClean="0"/>
              <a:t>2 </a:t>
            </a:r>
            <a:r>
              <a:rPr kumimoji="1" lang="en-US" altLang="zh-CN" dirty="0" smtClean="0"/>
              <a:t>=40</a:t>
            </a:r>
          </a:p>
          <a:p>
            <a:r>
              <a:rPr kumimoji="1" lang="en-US" altLang="zh-CN" dirty="0" smtClean="0"/>
              <a:t>FP = 40-20=20</a:t>
            </a:r>
          </a:p>
          <a:p>
            <a:r>
              <a:rPr kumimoji="1" lang="zh-CN" altLang="en-US" dirty="0" smtClean="0"/>
              <a:t>同理 </a:t>
            </a:r>
            <a:r>
              <a:rPr kumimoji="1" lang="en-US" altLang="zh-CN" dirty="0" smtClean="0"/>
              <a:t>FN=24</a:t>
            </a:r>
            <a:r>
              <a:rPr kumimoji="1" lang="zh-CN" altLang="en-US" dirty="0" smtClean="0"/>
              <a:t>， </a:t>
            </a:r>
            <a:r>
              <a:rPr kumimoji="1" lang="en-US" altLang="zh-CN" dirty="0" smtClean="0"/>
              <a:t>TN=72</a:t>
            </a:r>
          </a:p>
          <a:p>
            <a:r>
              <a:rPr kumimoji="1" lang="en-US" altLang="zh-CN" dirty="0" smtClean="0"/>
              <a:t>Precision = 20/40 = 0.5</a:t>
            </a:r>
          </a:p>
          <a:p>
            <a:r>
              <a:rPr kumimoji="1" lang="en-US" altLang="zh-CN" dirty="0" smtClean="0"/>
              <a:t>Recall = 20/44 </a:t>
            </a:r>
            <a:r>
              <a:rPr lang="zh-CN" altLang="en-US" dirty="0" smtClean="0"/>
              <a:t>≈</a:t>
            </a:r>
            <a:r>
              <a:rPr lang="en-US" altLang="zh-CN" dirty="0" smtClean="0"/>
              <a:t> 0.455</a:t>
            </a:r>
          </a:p>
          <a:p>
            <a:r>
              <a:rPr kumimoji="1" lang="en-US" altLang="zh-CN" dirty="0" smtClean="0"/>
              <a:t>F1 = 2*0.5*0.455/(0.5+0.455) </a:t>
            </a:r>
            <a:r>
              <a:rPr lang="zh-CN" altLang="en-US" dirty="0"/>
              <a:t>≈</a:t>
            </a:r>
            <a:r>
              <a:rPr kumimoji="1" lang="en-US" altLang="zh-CN" dirty="0" smtClean="0"/>
              <a:t> 0.476</a:t>
            </a:r>
          </a:p>
          <a:p>
            <a:r>
              <a:rPr kumimoji="1" lang="en-US" altLang="zh-CN" dirty="0" smtClean="0"/>
              <a:t>RI</a:t>
            </a:r>
            <a:r>
              <a:rPr kumimoji="1" lang="zh-CN" altLang="en-US" dirty="0" smtClean="0"/>
              <a:t> </a:t>
            </a:r>
            <a:r>
              <a:rPr kumimoji="1" lang="en-US" altLang="zh-CN" dirty="0" smtClean="0"/>
              <a:t>=</a:t>
            </a:r>
            <a:r>
              <a:rPr kumimoji="1" lang="zh-CN" altLang="en-US" dirty="0" smtClean="0"/>
              <a:t> </a:t>
            </a:r>
            <a:r>
              <a:rPr kumimoji="1" lang="en-US" altLang="zh-CN" dirty="0" smtClean="0"/>
              <a:t>(20+72) / (20+20+24+72)</a:t>
            </a:r>
            <a:r>
              <a:rPr lang="zh-CN" altLang="en-US" dirty="0"/>
              <a:t> ≈</a:t>
            </a:r>
            <a:r>
              <a:rPr kumimoji="1" lang="en-US" altLang="zh-CN" dirty="0" smtClean="0"/>
              <a:t> 0.68</a:t>
            </a:r>
            <a:endParaRPr kumimoji="1" lang="zh-CN" altLang="en-US" dirty="0"/>
          </a:p>
        </p:txBody>
      </p:sp>
      <p:grpSp>
        <p:nvGrpSpPr>
          <p:cNvPr id="5" name="组 4"/>
          <p:cNvGrpSpPr/>
          <p:nvPr/>
        </p:nvGrpSpPr>
        <p:grpSpPr>
          <a:xfrm>
            <a:off x="2771800" y="1566909"/>
            <a:ext cx="3600400" cy="1324615"/>
            <a:chOff x="1475656" y="3873660"/>
            <a:chExt cx="6260846" cy="2303414"/>
          </a:xfrm>
        </p:grpSpPr>
        <p:sp>
          <p:nvSpPr>
            <p:cNvPr id="6" name="椭圆 5"/>
            <p:cNvSpPr/>
            <p:nvPr/>
          </p:nvSpPr>
          <p:spPr>
            <a:xfrm>
              <a:off x="1475656" y="429309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7" name="文本框 6"/>
            <p:cNvSpPr txBox="1"/>
            <p:nvPr/>
          </p:nvSpPr>
          <p:spPr>
            <a:xfrm>
              <a:off x="1907704" y="458112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8" name="文本框 7"/>
            <p:cNvSpPr txBox="1"/>
            <p:nvPr/>
          </p:nvSpPr>
          <p:spPr>
            <a:xfrm>
              <a:off x="2699792" y="4623573"/>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9" name="文本框 8"/>
            <p:cNvSpPr txBox="1"/>
            <p:nvPr/>
          </p:nvSpPr>
          <p:spPr>
            <a:xfrm>
              <a:off x="2627784" y="5138716"/>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0" name="文本框 9"/>
            <p:cNvSpPr txBox="1"/>
            <p:nvPr/>
          </p:nvSpPr>
          <p:spPr>
            <a:xfrm>
              <a:off x="1830524" y="5377171"/>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1" name="文本框 10"/>
            <p:cNvSpPr txBox="1"/>
            <p:nvPr/>
          </p:nvSpPr>
          <p:spPr>
            <a:xfrm>
              <a:off x="2373266" y="543753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2" name="文本框 11"/>
            <p:cNvSpPr txBox="1"/>
            <p:nvPr/>
          </p:nvSpPr>
          <p:spPr>
            <a:xfrm>
              <a:off x="1974540" y="4997209"/>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3" name="椭圆 12"/>
            <p:cNvSpPr/>
            <p:nvPr/>
          </p:nvSpPr>
          <p:spPr>
            <a:xfrm>
              <a:off x="3644767"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14" name="文本框 13"/>
            <p:cNvSpPr txBox="1"/>
            <p:nvPr/>
          </p:nvSpPr>
          <p:spPr>
            <a:xfrm>
              <a:off x="4076815" y="459289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15" name="文本框 14"/>
            <p:cNvSpPr txBox="1"/>
            <p:nvPr/>
          </p:nvSpPr>
          <p:spPr>
            <a:xfrm>
              <a:off x="4868903" y="4635343"/>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6" name="文本框 15"/>
            <p:cNvSpPr txBox="1"/>
            <p:nvPr/>
          </p:nvSpPr>
          <p:spPr>
            <a:xfrm>
              <a:off x="4796895" y="5150486"/>
              <a:ext cx="635350" cy="481682"/>
            </a:xfrm>
            <a:prstGeom prst="rect">
              <a:avLst/>
            </a:prstGeom>
            <a:noFill/>
          </p:spPr>
          <p:txBody>
            <a:bodyPr wrap="square" rtlCol="0">
              <a:spAutoFit/>
            </a:bodyPr>
            <a:lstStyle/>
            <a:p>
              <a:r>
                <a:rPr kumimoji="1" lang="zh-CN" altLang="en-US" sz="1200" dirty="0" smtClean="0"/>
                <a:t>*</a:t>
              </a:r>
              <a:endParaRPr kumimoji="1" lang="zh-CN" altLang="en-US" sz="1200" dirty="0"/>
            </a:p>
          </p:txBody>
        </p:sp>
        <p:sp>
          <p:nvSpPr>
            <p:cNvPr id="17" name="文本框 16"/>
            <p:cNvSpPr txBox="1"/>
            <p:nvPr/>
          </p:nvSpPr>
          <p:spPr>
            <a:xfrm>
              <a:off x="3999635" y="5388941"/>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8" name="文本框 17"/>
            <p:cNvSpPr txBox="1"/>
            <p:nvPr/>
          </p:nvSpPr>
          <p:spPr>
            <a:xfrm>
              <a:off x="4542377" y="5449308"/>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19" name="文本框 18"/>
            <p:cNvSpPr txBox="1"/>
            <p:nvPr/>
          </p:nvSpPr>
          <p:spPr>
            <a:xfrm>
              <a:off x="4143651" y="5008979"/>
              <a:ext cx="288032" cy="243405"/>
            </a:xfrm>
            <a:prstGeom prst="rect">
              <a:avLst/>
            </a:prstGeom>
            <a:noFill/>
          </p:spPr>
          <p:txBody>
            <a:bodyPr wrap="square" rtlCol="0">
              <a:spAutoFit/>
            </a:bodyPr>
            <a:lstStyle/>
            <a:p>
              <a:r>
                <a:rPr kumimoji="1" lang="en-US" altLang="zh-CN" sz="1200" dirty="0" smtClean="0"/>
                <a:t>o</a:t>
              </a:r>
              <a:endParaRPr kumimoji="1" lang="zh-CN" altLang="en-US" sz="1200" dirty="0"/>
            </a:p>
          </p:txBody>
        </p:sp>
        <p:sp>
          <p:nvSpPr>
            <p:cNvPr id="20" name="椭圆 19"/>
            <p:cNvSpPr/>
            <p:nvPr/>
          </p:nvSpPr>
          <p:spPr>
            <a:xfrm>
              <a:off x="5864294" y="4304866"/>
              <a:ext cx="1872208" cy="18722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200"/>
            </a:p>
          </p:txBody>
        </p:sp>
        <p:sp>
          <p:nvSpPr>
            <p:cNvPr id="21" name="文本框 20"/>
            <p:cNvSpPr txBox="1"/>
            <p:nvPr/>
          </p:nvSpPr>
          <p:spPr>
            <a:xfrm>
              <a:off x="6296342" y="459289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22" name="文本框 21"/>
            <p:cNvSpPr txBox="1"/>
            <p:nvPr/>
          </p:nvSpPr>
          <p:spPr>
            <a:xfrm>
              <a:off x="7088430" y="4635343"/>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3" name="文本框 22"/>
            <p:cNvSpPr txBox="1"/>
            <p:nvPr/>
          </p:nvSpPr>
          <p:spPr>
            <a:xfrm>
              <a:off x="7016422" y="5150486"/>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4" name="文本框 23"/>
            <p:cNvSpPr txBox="1"/>
            <p:nvPr/>
          </p:nvSpPr>
          <p:spPr>
            <a:xfrm>
              <a:off x="6761904" y="5449308"/>
              <a:ext cx="288032" cy="243405"/>
            </a:xfrm>
            <a:prstGeom prst="rect">
              <a:avLst/>
            </a:prstGeom>
            <a:noFill/>
          </p:spPr>
          <p:txBody>
            <a:bodyPr wrap="square" rtlCol="0">
              <a:spAutoFit/>
            </a:bodyPr>
            <a:lstStyle/>
            <a:p>
              <a:r>
                <a:rPr kumimoji="1" lang="en-US" altLang="zh-CN" sz="1200" dirty="0" smtClean="0"/>
                <a:t>x</a:t>
              </a:r>
              <a:endParaRPr kumimoji="1" lang="zh-CN" altLang="en-US" sz="1200" dirty="0"/>
            </a:p>
          </p:txBody>
        </p:sp>
        <p:sp>
          <p:nvSpPr>
            <p:cNvPr id="25" name="文本框 24"/>
            <p:cNvSpPr txBox="1"/>
            <p:nvPr/>
          </p:nvSpPr>
          <p:spPr>
            <a:xfrm>
              <a:off x="6698747" y="5056304"/>
              <a:ext cx="288032" cy="243405"/>
            </a:xfrm>
            <a:prstGeom prst="rect">
              <a:avLst/>
            </a:prstGeom>
            <a:noFill/>
          </p:spPr>
          <p:txBody>
            <a:bodyPr wrap="square" rtlCol="0">
              <a:spAutoFit/>
            </a:bodyPr>
            <a:lstStyle/>
            <a:p>
              <a:r>
                <a:rPr kumimoji="1" lang="en-US" altLang="zh-CN" sz="1200" dirty="0" smtClean="0"/>
                <a:t>*</a:t>
              </a:r>
              <a:endParaRPr kumimoji="1" lang="zh-CN" altLang="en-US" sz="1200" dirty="0"/>
            </a:p>
          </p:txBody>
        </p:sp>
        <p:sp>
          <p:nvSpPr>
            <p:cNvPr id="26" name="文本框 25"/>
            <p:cNvSpPr txBox="1"/>
            <p:nvPr/>
          </p:nvSpPr>
          <p:spPr>
            <a:xfrm>
              <a:off x="1769906" y="3884654"/>
              <a:ext cx="1333570" cy="481682"/>
            </a:xfrm>
            <a:prstGeom prst="rect">
              <a:avLst/>
            </a:prstGeom>
            <a:noFill/>
          </p:spPr>
          <p:txBody>
            <a:bodyPr wrap="square" rtlCol="0">
              <a:spAutoFit/>
            </a:bodyPr>
            <a:lstStyle/>
            <a:p>
              <a:r>
                <a:rPr kumimoji="1" lang="en-US" altLang="zh-CN" sz="1200" dirty="0" smtClean="0"/>
                <a:t>Cluster 1</a:t>
              </a:r>
              <a:endParaRPr kumimoji="1" lang="zh-CN" altLang="en-US" sz="1200" dirty="0"/>
            </a:p>
          </p:txBody>
        </p:sp>
        <p:sp>
          <p:nvSpPr>
            <p:cNvPr id="27" name="文本框 26"/>
            <p:cNvSpPr txBox="1"/>
            <p:nvPr/>
          </p:nvSpPr>
          <p:spPr>
            <a:xfrm>
              <a:off x="3979994" y="3891614"/>
              <a:ext cx="1319059" cy="481682"/>
            </a:xfrm>
            <a:prstGeom prst="rect">
              <a:avLst/>
            </a:prstGeom>
            <a:noFill/>
          </p:spPr>
          <p:txBody>
            <a:bodyPr wrap="square" rtlCol="0">
              <a:spAutoFit/>
            </a:bodyPr>
            <a:lstStyle/>
            <a:p>
              <a:r>
                <a:rPr kumimoji="1" lang="en-US" altLang="zh-CN" sz="1200" dirty="0" smtClean="0"/>
                <a:t>Cluster 2</a:t>
              </a:r>
              <a:endParaRPr kumimoji="1" lang="zh-CN" altLang="en-US" sz="1200" dirty="0"/>
            </a:p>
          </p:txBody>
        </p:sp>
        <p:sp>
          <p:nvSpPr>
            <p:cNvPr id="28" name="文本框 27"/>
            <p:cNvSpPr txBox="1"/>
            <p:nvPr/>
          </p:nvSpPr>
          <p:spPr>
            <a:xfrm>
              <a:off x="6233899" y="3873660"/>
              <a:ext cx="1314943" cy="481682"/>
            </a:xfrm>
            <a:prstGeom prst="rect">
              <a:avLst/>
            </a:prstGeom>
            <a:noFill/>
          </p:spPr>
          <p:txBody>
            <a:bodyPr wrap="square" rtlCol="0">
              <a:spAutoFit/>
            </a:bodyPr>
            <a:lstStyle/>
            <a:p>
              <a:r>
                <a:rPr kumimoji="1" lang="en-US" altLang="zh-CN" sz="1200" dirty="0" smtClean="0"/>
                <a:t>Cluster 3</a:t>
              </a:r>
              <a:endParaRPr kumimoji="1" lang="zh-CN" altLang="en-US" sz="1200" dirty="0"/>
            </a:p>
          </p:txBody>
        </p:sp>
      </p:grpSp>
      <p:sp>
        <p:nvSpPr>
          <p:cNvPr id="29" name="文本框 28"/>
          <p:cNvSpPr txBox="1"/>
          <p:nvPr/>
        </p:nvSpPr>
        <p:spPr>
          <a:xfrm>
            <a:off x="2553048" y="3112344"/>
            <a:ext cx="4155477" cy="461665"/>
          </a:xfrm>
          <a:prstGeom prst="rect">
            <a:avLst/>
          </a:prstGeom>
          <a:noFill/>
        </p:spPr>
        <p:txBody>
          <a:bodyPr wrap="square" rtlCol="0">
            <a:spAutoFit/>
          </a:bodyPr>
          <a:lstStyle/>
          <a:p>
            <a:r>
              <a:rPr kumimoji="1" lang="zh-CN" altLang="en-US" sz="1200" dirty="0"/>
              <a:t>聚类集合 </a:t>
            </a:r>
            <a:r>
              <a:rPr kumimoji="1" lang="en-US" altLang="zh-CN" sz="1200" dirty="0"/>
              <a:t>𝛀={w</a:t>
            </a:r>
            <a:r>
              <a:rPr kumimoji="1" lang="en-US" altLang="zh-CN" sz="1200" baseline="-25000" dirty="0"/>
              <a:t>1</a:t>
            </a:r>
            <a:r>
              <a:rPr kumimoji="1" lang="en-US" altLang="zh-CN" sz="1200" dirty="0"/>
              <a:t>, w</a:t>
            </a:r>
            <a:r>
              <a:rPr kumimoji="1" lang="en-US" altLang="zh-CN" sz="1200" baseline="-25000" dirty="0"/>
              <a:t>2</a:t>
            </a:r>
            <a:r>
              <a:rPr kumimoji="1" lang="en-US" altLang="zh-CN" sz="1200" dirty="0"/>
              <a:t>, </a:t>
            </a:r>
            <a:r>
              <a:rPr kumimoji="1" lang="mr-IN" altLang="zh-CN" sz="1200" dirty="0"/>
              <a:t>…</a:t>
            </a:r>
            <a:r>
              <a:rPr kumimoji="1" lang="en-US" altLang="zh-CN" sz="1200" dirty="0"/>
              <a:t>, </a:t>
            </a:r>
            <a:r>
              <a:rPr kumimoji="1" lang="en-US" altLang="zh-CN" sz="1200" dirty="0" err="1"/>
              <a:t>w</a:t>
            </a:r>
            <a:r>
              <a:rPr kumimoji="1" lang="en-US" altLang="zh-CN" sz="1200" baseline="-25000" dirty="0" err="1"/>
              <a:t>K</a:t>
            </a:r>
            <a:r>
              <a:rPr kumimoji="1" lang="en-US" altLang="zh-CN" sz="1200" dirty="0"/>
              <a:t>},</a:t>
            </a:r>
            <a:r>
              <a:rPr kumimoji="1" lang="zh-CN" altLang="en-US" sz="1200" dirty="0"/>
              <a:t>  标准答案类别集合</a:t>
            </a:r>
            <a:r>
              <a:rPr kumimoji="1" lang="en-US" altLang="zh-CN" sz="1200" dirty="0"/>
              <a:t>C={c</a:t>
            </a:r>
            <a:r>
              <a:rPr kumimoji="1" lang="en-US" altLang="zh-CN" sz="1200" baseline="-25000" dirty="0"/>
              <a:t>1</a:t>
            </a:r>
            <a:r>
              <a:rPr kumimoji="1" lang="en-US" altLang="zh-CN" sz="1200" dirty="0"/>
              <a:t>, c</a:t>
            </a:r>
            <a:r>
              <a:rPr kumimoji="1" lang="en-US" altLang="zh-CN" sz="1200" baseline="-25000" dirty="0"/>
              <a:t>2</a:t>
            </a:r>
            <a:r>
              <a:rPr kumimoji="1" lang="en-US" altLang="zh-CN" sz="1200" dirty="0"/>
              <a:t>, </a:t>
            </a:r>
            <a:r>
              <a:rPr kumimoji="1" lang="mr-IN" altLang="zh-CN" sz="1200" dirty="0"/>
              <a:t>…</a:t>
            </a:r>
            <a:r>
              <a:rPr kumimoji="1" lang="en-US" altLang="zh-CN" sz="1200" dirty="0"/>
              <a:t>, </a:t>
            </a:r>
            <a:r>
              <a:rPr kumimoji="1" lang="en-US" altLang="zh-CN" sz="1200" dirty="0" err="1"/>
              <a:t>c</a:t>
            </a:r>
            <a:r>
              <a:rPr kumimoji="1" lang="en-US" altLang="zh-CN" sz="1200" baseline="-25000" dirty="0" err="1"/>
              <a:t>J</a:t>
            </a:r>
            <a:r>
              <a:rPr kumimoji="1" lang="en-US" altLang="zh-CN" sz="1200" dirty="0"/>
              <a:t>}</a:t>
            </a:r>
            <a:r>
              <a:rPr kumimoji="1" lang="zh-CN" altLang="en-US" sz="1200" dirty="0"/>
              <a:t>，</a:t>
            </a:r>
            <a:endParaRPr kumimoji="1" lang="en-US" altLang="zh-CN" sz="1200" dirty="0"/>
          </a:p>
          <a:p>
            <a:r>
              <a:rPr kumimoji="1" lang="en-US" altLang="zh-CN" sz="1200" dirty="0" err="1"/>
              <a:t>w</a:t>
            </a:r>
            <a:r>
              <a:rPr kumimoji="1" lang="en-US" altLang="zh-CN" sz="1200" baseline="-25000" dirty="0" err="1"/>
              <a:t>k</a:t>
            </a:r>
            <a:r>
              <a:rPr kumimoji="1" lang="en-US" altLang="zh-CN" sz="1200" baseline="-25000" dirty="0"/>
              <a:t> </a:t>
            </a:r>
            <a:r>
              <a:rPr kumimoji="1" lang="zh-CN" altLang="en-US" sz="1200" dirty="0" smtClean="0"/>
              <a:t>表示</a:t>
            </a:r>
            <a:r>
              <a:rPr lang="zh-CN" altLang="en-US" sz="1200" dirty="0"/>
              <a:t>簇</a:t>
            </a:r>
            <a:r>
              <a:rPr kumimoji="1" lang="en-US" altLang="zh-CN" sz="1200" dirty="0" smtClean="0"/>
              <a:t>k</a:t>
            </a:r>
            <a:r>
              <a:rPr kumimoji="1" lang="zh-CN" altLang="en-US" sz="1200" dirty="0"/>
              <a:t>中的样本集合，</a:t>
            </a:r>
            <a:r>
              <a:rPr kumimoji="1" lang="en-US" altLang="zh-CN" sz="1200" dirty="0" err="1"/>
              <a:t>c</a:t>
            </a:r>
            <a:r>
              <a:rPr kumimoji="1" lang="en-US" altLang="zh-CN" sz="1200" baseline="-25000" dirty="0" err="1"/>
              <a:t>j</a:t>
            </a:r>
            <a:r>
              <a:rPr kumimoji="1" lang="zh-CN" altLang="en-US" sz="1200" baseline="-25000" dirty="0"/>
              <a:t> </a:t>
            </a:r>
            <a:r>
              <a:rPr kumimoji="1" lang="zh-CN" altLang="en-US" sz="1200" dirty="0"/>
              <a:t>表示标准类别</a:t>
            </a:r>
            <a:r>
              <a:rPr kumimoji="1" lang="en-US" altLang="zh-CN" sz="1200" dirty="0"/>
              <a:t>j</a:t>
            </a:r>
            <a:r>
              <a:rPr kumimoji="1" lang="zh-CN" altLang="en-US" sz="1200" dirty="0"/>
              <a:t>中的样本集合。</a:t>
            </a:r>
          </a:p>
        </p:txBody>
      </p:sp>
      <p:pic>
        <p:nvPicPr>
          <p:cNvPr id="3" name="图片 2"/>
          <p:cNvPicPr>
            <a:picLocks noChangeAspect="1"/>
          </p:cNvPicPr>
          <p:nvPr/>
        </p:nvPicPr>
        <p:blipFill>
          <a:blip r:embed="rId2"/>
          <a:stretch>
            <a:fillRect/>
          </a:stretch>
        </p:blipFill>
        <p:spPr>
          <a:xfrm>
            <a:off x="4530562" y="4081687"/>
            <a:ext cx="4474840" cy="1448378"/>
          </a:xfrm>
          <a:prstGeom prst="rect">
            <a:avLst/>
          </a:prstGeom>
        </p:spPr>
      </p:pic>
    </p:spTree>
    <p:extLst>
      <p:ext uri="{BB962C8B-B14F-4D97-AF65-F5344CB8AC3E}">
        <p14:creationId xmlns:p14="http://schemas.microsoft.com/office/powerpoint/2010/main" val="713026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内容</a:t>
            </a:r>
            <a:endParaRPr kumimoji="1" lang="zh-CN" altLang="en-US" dirty="0"/>
          </a:p>
        </p:txBody>
      </p:sp>
      <p:sp>
        <p:nvSpPr>
          <p:cNvPr id="3" name="内容占位符 2"/>
          <p:cNvSpPr>
            <a:spLocks noGrp="1"/>
          </p:cNvSpPr>
          <p:nvPr>
            <p:ph idx="1"/>
          </p:nvPr>
        </p:nvSpPr>
        <p:spPr/>
        <p:txBody>
          <a:bodyPr/>
          <a:lstStyle/>
          <a:p>
            <a:r>
              <a:rPr kumimoji="1" lang="zh-CN" altLang="en-US" dirty="0" smtClean="0"/>
              <a:t>算法原理</a:t>
            </a:r>
            <a:endParaRPr kumimoji="1" lang="en-US" altLang="zh-CN" dirty="0" smtClean="0"/>
          </a:p>
          <a:p>
            <a:r>
              <a:rPr kumimoji="1" lang="en-US" altLang="zh-CN" dirty="0" smtClean="0"/>
              <a:t>K</a:t>
            </a:r>
            <a:r>
              <a:rPr kumimoji="1" lang="zh-CN" altLang="en-US" dirty="0" smtClean="0"/>
              <a:t>值的选取</a:t>
            </a:r>
            <a:endParaRPr kumimoji="1" lang="en-US" altLang="zh-CN" dirty="0" smtClean="0"/>
          </a:p>
          <a:p>
            <a:r>
              <a:rPr kumimoji="1" lang="zh-CN" altLang="en-US" dirty="0" smtClean="0"/>
              <a:t>算法优化</a:t>
            </a:r>
            <a:endParaRPr kumimoji="1" lang="en-US" altLang="zh-CN" dirty="0" smtClean="0"/>
          </a:p>
          <a:p>
            <a:r>
              <a:rPr kumimoji="1" lang="zh-CN" altLang="en-US" dirty="0" smtClean="0"/>
              <a:t>评估</a:t>
            </a:r>
            <a:endParaRPr kumimoji="1" lang="en-US" altLang="zh-CN" dirty="0" smtClean="0"/>
          </a:p>
          <a:p>
            <a:r>
              <a:rPr kumimoji="1" lang="zh-CN" altLang="en-US" dirty="0"/>
              <a:t>优缺点</a:t>
            </a:r>
            <a:endParaRPr kumimoji="1" lang="en-US" altLang="zh-CN" dirty="0"/>
          </a:p>
          <a:p>
            <a:r>
              <a:rPr kumimoji="1" lang="zh-CN" altLang="en-US" dirty="0" smtClean="0"/>
              <a:t>应用</a:t>
            </a:r>
            <a:endParaRPr kumimoji="1" lang="zh-CN" altLang="en-US" dirty="0"/>
          </a:p>
        </p:txBody>
      </p:sp>
    </p:spTree>
    <p:extLst>
      <p:ext uri="{BB962C8B-B14F-4D97-AF65-F5344CB8AC3E}">
        <p14:creationId xmlns:p14="http://schemas.microsoft.com/office/powerpoint/2010/main" val="2142714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轮廓系数</a:t>
            </a:r>
            <a:r>
              <a:rPr kumimoji="1" lang="en-US" altLang="zh-CN" dirty="0" smtClean="0"/>
              <a:t>Silhouette Coefficient</a:t>
            </a:r>
            <a:endParaRPr kumimoji="1" lang="zh-CN" altLang="en-US" dirty="0"/>
          </a:p>
        </p:txBody>
      </p:sp>
      <p:sp>
        <p:nvSpPr>
          <p:cNvPr id="3" name="内容占位符 2"/>
          <p:cNvSpPr>
            <a:spLocks noGrp="1"/>
          </p:cNvSpPr>
          <p:nvPr>
            <p:ph idx="1"/>
          </p:nvPr>
        </p:nvSpPr>
        <p:spPr>
          <a:xfrm>
            <a:off x="457200" y="1600200"/>
            <a:ext cx="8229600" cy="4997152"/>
          </a:xfrm>
        </p:spPr>
        <p:txBody>
          <a:bodyPr>
            <a:normAutofit fontScale="77500" lnSpcReduction="20000"/>
          </a:bodyPr>
          <a:lstStyle/>
          <a:p>
            <a:r>
              <a:rPr kumimoji="1" lang="zh-CN" altLang="en-US" dirty="0" smtClean="0"/>
              <a:t>如果用于评估的数据没有所属类别，那么一般采用轮廓系数来度量聚类质量。</a:t>
            </a:r>
            <a:endParaRPr kumimoji="1" lang="en-US" altLang="zh-CN" dirty="0" smtClean="0"/>
          </a:p>
          <a:p>
            <a:pPr marL="971550" lvl="1" indent="-514350">
              <a:buFont typeface="+mj-lt"/>
              <a:buAutoNum type="arabicPeriod"/>
            </a:pPr>
            <a:r>
              <a:rPr kumimoji="1" lang="zh-CN" altLang="en-US" dirty="0" smtClean="0"/>
              <a:t>将某一样本</a:t>
            </a:r>
            <a:r>
              <a:rPr kumimoji="1" lang="en-US" altLang="zh-CN" dirty="0" smtClean="0"/>
              <a:t>x</a:t>
            </a:r>
            <a:r>
              <a:rPr kumimoji="1" lang="en-US" altLang="zh-CN" baseline="-25000" dirty="0" smtClean="0"/>
              <a:t>i</a:t>
            </a:r>
            <a:r>
              <a:rPr kumimoji="1" lang="zh-CN" altLang="en-US" dirty="0" smtClean="0"/>
              <a:t>与簇内所有点之间的平均距离看做是簇的内聚度</a:t>
            </a:r>
            <a:r>
              <a:rPr kumimoji="1" lang="en-US" altLang="zh-CN" dirty="0" err="1" smtClean="0"/>
              <a:t>a</a:t>
            </a:r>
            <a:r>
              <a:rPr kumimoji="1" lang="en-US" altLang="zh-CN" baseline="-25000" dirty="0" err="1" smtClean="0"/>
              <a:t>i</a:t>
            </a:r>
            <a:r>
              <a:rPr kumimoji="1" lang="zh-CN" altLang="en-US" dirty="0" smtClean="0"/>
              <a:t>。</a:t>
            </a:r>
            <a:endParaRPr kumimoji="1" lang="en-US" altLang="zh-CN" dirty="0" smtClean="0"/>
          </a:p>
          <a:p>
            <a:pPr marL="971550" lvl="1" indent="-514350">
              <a:buFont typeface="+mj-lt"/>
              <a:buAutoNum type="arabicPeriod"/>
            </a:pPr>
            <a:r>
              <a:rPr kumimoji="1" lang="zh-CN" altLang="en-US" dirty="0" smtClean="0"/>
              <a:t>将样本</a:t>
            </a:r>
            <a:r>
              <a:rPr kumimoji="1" lang="en-US" altLang="zh-CN" dirty="0" smtClean="0"/>
              <a:t>x</a:t>
            </a:r>
            <a:r>
              <a:rPr kumimoji="1" lang="en-US" altLang="zh-CN" baseline="-25000" dirty="0" smtClean="0"/>
              <a:t>i</a:t>
            </a:r>
            <a:r>
              <a:rPr kumimoji="1" lang="zh-CN" altLang="en-US" baseline="-25000" dirty="0" smtClean="0"/>
              <a:t> </a:t>
            </a:r>
            <a:r>
              <a:rPr kumimoji="1" lang="zh-CN" altLang="en-US" dirty="0" smtClean="0"/>
              <a:t>与其最近簇中所有点之间的平均距离看作是与下一最近簇的分离度</a:t>
            </a:r>
            <a:r>
              <a:rPr kumimoji="1" lang="en-US" altLang="zh-CN" dirty="0" smtClean="0"/>
              <a:t>b</a:t>
            </a:r>
            <a:r>
              <a:rPr kumimoji="1" lang="en-US" altLang="zh-CN" baseline="-25000" dirty="0" smtClean="0"/>
              <a:t>i</a:t>
            </a:r>
            <a:r>
              <a:rPr kumimoji="1" lang="zh-CN" altLang="en-US" dirty="0" smtClean="0"/>
              <a:t>。</a:t>
            </a:r>
            <a:endParaRPr kumimoji="1" lang="en-US" altLang="zh-CN" dirty="0" smtClean="0"/>
          </a:p>
          <a:p>
            <a:pPr marL="971550" lvl="1" indent="-514350">
              <a:buFont typeface="+mj-lt"/>
              <a:buAutoNum type="arabicPeriod"/>
            </a:pPr>
            <a:r>
              <a:rPr kumimoji="1" lang="zh-CN" altLang="en-US" dirty="0" smtClean="0"/>
              <a:t>将簇分离度与簇内聚度之差除以二者中较大者得到轮廓系数：</a:t>
            </a:r>
            <a:endParaRPr kumimoji="1" lang="en-US" altLang="zh-CN" dirty="0" smtClean="0"/>
          </a:p>
          <a:p>
            <a:endParaRPr kumimoji="1" lang="en-US" altLang="zh-CN" dirty="0" smtClean="0"/>
          </a:p>
          <a:p>
            <a:endParaRPr kumimoji="1" lang="en-US" altLang="zh-CN" dirty="0"/>
          </a:p>
          <a:p>
            <a:r>
              <a:rPr kumimoji="1" lang="zh-CN" altLang="en-US" dirty="0" smtClean="0"/>
              <a:t>轮廓系数的值介于</a:t>
            </a:r>
            <a:r>
              <a:rPr kumimoji="1" lang="en-US" altLang="zh-CN" dirty="0" smtClean="0"/>
              <a:t>-1</a:t>
            </a:r>
            <a:r>
              <a:rPr kumimoji="1" lang="zh-CN" altLang="en-US" dirty="0" smtClean="0"/>
              <a:t>到</a:t>
            </a:r>
            <a:r>
              <a:rPr kumimoji="1" lang="en-US" altLang="zh-CN" dirty="0" smtClean="0"/>
              <a:t>1</a:t>
            </a:r>
            <a:r>
              <a:rPr kumimoji="1" lang="zh-CN" altLang="en-US" dirty="0" smtClean="0"/>
              <a:t>之间。若簇内聚度与分离度相等</a:t>
            </a:r>
            <a:r>
              <a:rPr kumimoji="1" lang="en-US" altLang="zh-CN" dirty="0" smtClean="0"/>
              <a:t>(b</a:t>
            </a:r>
            <a:r>
              <a:rPr kumimoji="1" lang="en-US" altLang="zh-CN" baseline="-25000" dirty="0" smtClean="0"/>
              <a:t>i</a:t>
            </a:r>
            <a:r>
              <a:rPr kumimoji="1" lang="en-US" altLang="zh-CN" dirty="0" smtClean="0"/>
              <a:t>=</a:t>
            </a:r>
            <a:r>
              <a:rPr kumimoji="1" lang="en-US" altLang="zh-CN" dirty="0" err="1" smtClean="0"/>
              <a:t>a</a:t>
            </a:r>
            <a:r>
              <a:rPr kumimoji="1" lang="en-US" altLang="zh-CN" baseline="-25000" dirty="0" err="1" smtClean="0"/>
              <a:t>i</a:t>
            </a:r>
            <a:r>
              <a:rPr kumimoji="1" lang="en-US" altLang="zh-CN" dirty="0" smtClean="0"/>
              <a:t>)</a:t>
            </a:r>
            <a:r>
              <a:rPr kumimoji="1" lang="zh-CN" altLang="en-US" dirty="0" smtClean="0"/>
              <a:t>，则轮廓系数值为</a:t>
            </a:r>
            <a:r>
              <a:rPr kumimoji="1" lang="en-US" altLang="zh-CN" dirty="0" smtClean="0"/>
              <a:t>0</a:t>
            </a:r>
            <a:r>
              <a:rPr kumimoji="1" lang="zh-CN" altLang="en-US" dirty="0" smtClean="0"/>
              <a:t>。</a:t>
            </a:r>
            <a:endParaRPr kumimoji="1" lang="en-US" altLang="zh-CN" dirty="0" smtClean="0"/>
          </a:p>
          <a:p>
            <a:r>
              <a:rPr kumimoji="1" lang="en-US" altLang="zh-CN" dirty="0"/>
              <a:t>b</a:t>
            </a:r>
            <a:r>
              <a:rPr kumimoji="1" lang="en-US" altLang="zh-CN" baseline="-25000" dirty="0" smtClean="0"/>
              <a:t>i</a:t>
            </a:r>
            <a:r>
              <a:rPr kumimoji="1" lang="zh-CN" altLang="en-US" baseline="-25000" dirty="0" smtClean="0"/>
              <a:t> </a:t>
            </a:r>
            <a:r>
              <a:rPr kumimoji="1" lang="zh-CN" altLang="en-US" dirty="0" smtClean="0"/>
              <a:t>衡量样本与其它簇内样本间的差异程度，而</a:t>
            </a:r>
            <a:r>
              <a:rPr kumimoji="1" lang="en-US" altLang="zh-CN" dirty="0" err="1" smtClean="0"/>
              <a:t>a</a:t>
            </a:r>
            <a:r>
              <a:rPr kumimoji="1" lang="en-US" altLang="zh-CN" baseline="-25000" dirty="0" err="1" smtClean="0"/>
              <a:t>i</a:t>
            </a:r>
            <a:r>
              <a:rPr kumimoji="1" lang="zh-CN" altLang="en-US" dirty="0" smtClean="0"/>
              <a:t>衡量样本与簇内其它样本的相似程度。如果</a:t>
            </a:r>
            <a:r>
              <a:rPr kumimoji="1" lang="en-US" altLang="zh-CN" dirty="0" smtClean="0"/>
              <a:t>b</a:t>
            </a:r>
            <a:r>
              <a:rPr kumimoji="1" lang="en-US" altLang="zh-CN" baseline="-25000" dirty="0" smtClean="0"/>
              <a:t>i</a:t>
            </a:r>
            <a:r>
              <a:rPr kumimoji="1" lang="zh-CN" altLang="en-US" dirty="0" smtClean="0"/>
              <a:t>≫</a:t>
            </a:r>
            <a:r>
              <a:rPr kumimoji="1" lang="en-US" altLang="zh-CN" dirty="0" err="1" smtClean="0"/>
              <a:t>a</a:t>
            </a:r>
            <a:r>
              <a:rPr kumimoji="1" lang="en-US" altLang="zh-CN" baseline="-25000" dirty="0" err="1" smtClean="0"/>
              <a:t>i</a:t>
            </a:r>
            <a:r>
              <a:rPr kumimoji="1" lang="zh-CN" altLang="en-US" dirty="0" smtClean="0"/>
              <a:t>，可以近似得到一个值为</a:t>
            </a:r>
            <a:r>
              <a:rPr kumimoji="1" lang="en-US" altLang="zh-CN" dirty="0" smtClean="0"/>
              <a:t>1</a:t>
            </a:r>
            <a:r>
              <a:rPr kumimoji="1" lang="zh-CN" altLang="en-US" dirty="0" smtClean="0"/>
              <a:t>的轮廓系数。</a:t>
            </a:r>
            <a:endParaRPr kumimoji="1" lang="en-US" altLang="zh-CN" dirty="0"/>
          </a:p>
          <a:p>
            <a:endParaRPr kumimoji="1" lang="en-US" altLang="zh-CN" dirty="0" smtClean="0"/>
          </a:p>
          <a:p>
            <a:pPr lvl="1"/>
            <a:endParaRPr kumimoji="1" lang="zh-CN" altLang="en-US" dirty="0"/>
          </a:p>
        </p:txBody>
      </p:sp>
      <p:pic>
        <p:nvPicPr>
          <p:cNvPr id="4" name="图片 3"/>
          <p:cNvPicPr>
            <a:picLocks noChangeAspect="1"/>
          </p:cNvPicPr>
          <p:nvPr/>
        </p:nvPicPr>
        <p:blipFill>
          <a:blip r:embed="rId2"/>
          <a:stretch>
            <a:fillRect/>
          </a:stretch>
        </p:blipFill>
        <p:spPr>
          <a:xfrm>
            <a:off x="2123728" y="3861048"/>
            <a:ext cx="2773288" cy="1004428"/>
          </a:xfrm>
          <a:prstGeom prst="rect">
            <a:avLst/>
          </a:prstGeom>
        </p:spPr>
      </p:pic>
    </p:spTree>
    <p:extLst>
      <p:ext uri="{BB962C8B-B14F-4D97-AF65-F5344CB8AC3E}">
        <p14:creationId xmlns:p14="http://schemas.microsoft.com/office/powerpoint/2010/main" val="3120999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优缺点</a:t>
            </a:r>
            <a:endParaRPr kumimoji="1" lang="zh-CN" altLang="en-US" dirty="0"/>
          </a:p>
        </p:txBody>
      </p:sp>
      <p:sp>
        <p:nvSpPr>
          <p:cNvPr id="3" name="内容占位符 2"/>
          <p:cNvSpPr>
            <a:spLocks noGrp="1"/>
          </p:cNvSpPr>
          <p:nvPr>
            <p:ph idx="1"/>
          </p:nvPr>
        </p:nvSpPr>
        <p:spPr>
          <a:xfrm>
            <a:off x="457200" y="1600200"/>
            <a:ext cx="8229600" cy="4709120"/>
          </a:xfrm>
        </p:spPr>
        <p:txBody>
          <a:bodyPr>
            <a:normAutofit fontScale="77500" lnSpcReduction="20000"/>
          </a:bodyPr>
          <a:lstStyle/>
          <a:p>
            <a:r>
              <a:rPr lang="zh-CN" altLang="en-US" dirty="0" smtClean="0"/>
              <a:t>优点：</a:t>
            </a:r>
            <a:endParaRPr lang="en-US" altLang="zh-CN" dirty="0"/>
          </a:p>
          <a:p>
            <a:pPr lvl="1"/>
            <a:r>
              <a:rPr lang="zh-CN" altLang="en-US" dirty="0" smtClean="0"/>
              <a:t>原理</a:t>
            </a:r>
            <a:r>
              <a:rPr lang="zh-CN" altLang="en-US" dirty="0"/>
              <a:t>比较简单，实现也是很容易，收敛速度快。</a:t>
            </a:r>
          </a:p>
          <a:p>
            <a:pPr lvl="1"/>
            <a:r>
              <a:rPr lang="zh-CN" altLang="en-US" dirty="0" smtClean="0"/>
              <a:t>聚类</a:t>
            </a:r>
            <a:r>
              <a:rPr lang="zh-CN" altLang="en-US" dirty="0"/>
              <a:t>效果较优。</a:t>
            </a:r>
          </a:p>
          <a:p>
            <a:pPr lvl="1"/>
            <a:r>
              <a:rPr lang="zh-CN" altLang="en-US" dirty="0" smtClean="0"/>
              <a:t>算法</a:t>
            </a:r>
            <a:r>
              <a:rPr lang="zh-CN" altLang="en-US" dirty="0"/>
              <a:t>的可解释度比较强。</a:t>
            </a:r>
          </a:p>
          <a:p>
            <a:pPr lvl="1"/>
            <a:r>
              <a:rPr lang="zh-CN" altLang="en-US" dirty="0" smtClean="0"/>
              <a:t>主要</a:t>
            </a:r>
            <a:r>
              <a:rPr lang="zh-CN" altLang="en-US" dirty="0"/>
              <a:t>需要调参的参数仅仅是簇数</a:t>
            </a:r>
            <a:r>
              <a:rPr lang="en-US" altLang="zh-CN" dirty="0"/>
              <a:t>k</a:t>
            </a:r>
            <a:r>
              <a:rPr lang="zh-CN" altLang="en-US" dirty="0" smtClean="0"/>
              <a:t>。</a:t>
            </a:r>
            <a:endParaRPr lang="en-US" altLang="zh-CN" dirty="0" smtClean="0"/>
          </a:p>
          <a:p>
            <a:r>
              <a:rPr lang="zh-CN" altLang="en-US" dirty="0" smtClean="0"/>
              <a:t>缺点：</a:t>
            </a:r>
            <a:endParaRPr lang="zh-CN" altLang="en-US" dirty="0"/>
          </a:p>
          <a:p>
            <a:pPr lvl="1"/>
            <a:r>
              <a:rPr lang="en-US" altLang="zh-CN" dirty="0" smtClean="0"/>
              <a:t>K</a:t>
            </a:r>
            <a:r>
              <a:rPr lang="zh-CN" altLang="en-US" dirty="0"/>
              <a:t>值的选取不好把握</a:t>
            </a:r>
          </a:p>
          <a:p>
            <a:pPr lvl="1"/>
            <a:r>
              <a:rPr lang="zh-CN" altLang="en-US" dirty="0"/>
              <a:t>只能发现球状</a:t>
            </a:r>
            <a:r>
              <a:rPr lang="zh-CN" altLang="en-US" dirty="0" smtClean="0"/>
              <a:t>簇</a:t>
            </a:r>
            <a:endParaRPr lang="en-US" altLang="zh-CN" dirty="0" smtClean="0"/>
          </a:p>
          <a:p>
            <a:pPr lvl="1"/>
            <a:r>
              <a:rPr lang="zh-CN" altLang="en-US" dirty="0" smtClean="0"/>
              <a:t>如果</a:t>
            </a:r>
            <a:r>
              <a:rPr lang="zh-CN" altLang="en-US" dirty="0"/>
              <a:t>各隐含类别的数据不平衡，比如各隐含类别的数据量</a:t>
            </a:r>
            <a:r>
              <a:rPr lang="zh-CN" altLang="en-US" dirty="0" smtClean="0"/>
              <a:t>严重失衡，</a:t>
            </a:r>
            <a:r>
              <a:rPr lang="zh-CN" altLang="en-US" dirty="0"/>
              <a:t>或者各隐含类别的方差不同，则聚类效果不佳。</a:t>
            </a:r>
          </a:p>
          <a:p>
            <a:pPr lvl="1"/>
            <a:r>
              <a:rPr lang="zh-CN" altLang="en-US" dirty="0" smtClean="0"/>
              <a:t>采用</a:t>
            </a:r>
            <a:r>
              <a:rPr lang="zh-CN" altLang="en-US" dirty="0"/>
              <a:t>迭代方法，得到的结果只是局部最优。</a:t>
            </a:r>
          </a:p>
          <a:p>
            <a:pPr lvl="1"/>
            <a:r>
              <a:rPr lang="zh-CN" altLang="en-US" dirty="0" smtClean="0"/>
              <a:t>对</a:t>
            </a:r>
            <a:r>
              <a:rPr lang="zh-CN" altLang="en-US" dirty="0"/>
              <a:t>噪音和异常点</a:t>
            </a:r>
            <a:r>
              <a:rPr lang="zh-CN" altLang="en-US" dirty="0" smtClean="0"/>
              <a:t>比较敏感</a:t>
            </a:r>
            <a:r>
              <a:rPr lang="zh-CN" altLang="en-US" dirty="0"/>
              <a:t>。</a:t>
            </a:r>
          </a:p>
          <a:p>
            <a:pPr lvl="1"/>
            <a:endParaRPr kumimoji="1" lang="zh-CN" altLang="en-US" dirty="0"/>
          </a:p>
        </p:txBody>
      </p:sp>
    </p:spTree>
    <p:extLst>
      <p:ext uri="{BB962C8B-B14F-4D97-AF65-F5344CB8AC3E}">
        <p14:creationId xmlns:p14="http://schemas.microsoft.com/office/powerpoint/2010/main" val="13968306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K-means</a:t>
            </a:r>
            <a:r>
              <a:rPr kumimoji="1" lang="zh-CN" altLang="en-US" dirty="0" smtClean="0"/>
              <a:t>的应用</a:t>
            </a:r>
            <a:endParaRPr kumimoji="1" lang="zh-CN" altLang="en-US" dirty="0"/>
          </a:p>
        </p:txBody>
      </p:sp>
      <p:sp>
        <p:nvSpPr>
          <p:cNvPr id="3" name="内容占位符 2"/>
          <p:cNvSpPr>
            <a:spLocks noGrp="1"/>
          </p:cNvSpPr>
          <p:nvPr>
            <p:ph idx="1"/>
          </p:nvPr>
        </p:nvSpPr>
        <p:spPr/>
        <p:txBody>
          <a:bodyPr/>
          <a:lstStyle/>
          <a:p>
            <a:pPr>
              <a:lnSpc>
                <a:spcPts val="2375"/>
              </a:lnSpc>
              <a:spcBef>
                <a:spcPct val="0"/>
              </a:spcBef>
              <a:spcAft>
                <a:spcPct val="0"/>
              </a:spcAft>
            </a:pPr>
            <a:r>
              <a:rPr lang="zh-CN" altLang="en-US" sz="2500" dirty="0" smtClean="0"/>
              <a:t>数据描述</a:t>
            </a:r>
            <a:endParaRPr lang="en-US" altLang="zh-CN" sz="2500" dirty="0" smtClean="0"/>
          </a:p>
          <a:p>
            <a:pPr lvl="1">
              <a:lnSpc>
                <a:spcPts val="2375"/>
              </a:lnSpc>
              <a:spcBef>
                <a:spcPct val="0"/>
              </a:spcBef>
              <a:spcAft>
                <a:spcPct val="0"/>
              </a:spcAft>
            </a:pPr>
            <a:r>
              <a:rPr lang="zh-CN" altLang="en-US" sz="2100" dirty="0" smtClean="0"/>
              <a:t>现有</a:t>
            </a:r>
            <a:r>
              <a:rPr lang="en-US" altLang="zh-CN" sz="2100" dirty="0"/>
              <a:t>1999</a:t>
            </a:r>
            <a:r>
              <a:rPr lang="zh-CN" altLang="en-US" sz="2100" dirty="0"/>
              <a:t>年全国</a:t>
            </a:r>
            <a:r>
              <a:rPr lang="en-US" altLang="zh-CN" sz="2100" dirty="0"/>
              <a:t>31</a:t>
            </a:r>
            <a:r>
              <a:rPr lang="zh-CN" altLang="en-US" sz="2100" dirty="0"/>
              <a:t>个省份城镇居民家庭平均每人全年消费性支出的八个</a:t>
            </a:r>
            <a:r>
              <a:rPr lang="zh-CN" altLang="en-US" sz="2100" dirty="0" smtClean="0"/>
              <a:t>主要</a:t>
            </a:r>
            <a:r>
              <a:rPr lang="zh-CN" altLang="en-US" sz="2100" dirty="0"/>
              <a:t>变量数据，这八个变量分别是：食品、衣着、家庭设备用品及服务、</a:t>
            </a:r>
            <a:r>
              <a:rPr lang="zh-CN" altLang="en-US" sz="2100" dirty="0" smtClean="0"/>
              <a:t>医疗保健</a:t>
            </a:r>
            <a:r>
              <a:rPr lang="zh-CN" altLang="en-US" sz="2100" dirty="0"/>
              <a:t>、交通和通讯、娱乐教育文化服务、居住以及杂项商品和服务。利用</a:t>
            </a:r>
            <a:r>
              <a:rPr lang="zh-CN" altLang="en-US" sz="2100" dirty="0" smtClean="0"/>
              <a:t>已有</a:t>
            </a:r>
            <a:r>
              <a:rPr lang="zh-CN" altLang="en-US" sz="2100" dirty="0"/>
              <a:t>数据，对</a:t>
            </a:r>
            <a:r>
              <a:rPr lang="en-US" altLang="zh-CN" sz="2100" dirty="0"/>
              <a:t>31</a:t>
            </a:r>
            <a:r>
              <a:rPr lang="zh-CN" altLang="en-US" sz="2100" dirty="0"/>
              <a:t>个省份进行聚类</a:t>
            </a:r>
            <a:r>
              <a:rPr lang="zh-CN" altLang="en-US" sz="2100" dirty="0" smtClean="0"/>
              <a:t>。</a:t>
            </a:r>
            <a:endParaRPr lang="en-US" altLang="zh-CN" sz="2100" dirty="0" smtClean="0"/>
          </a:p>
          <a:p>
            <a:pPr>
              <a:lnSpc>
                <a:spcPts val="2375"/>
              </a:lnSpc>
              <a:spcBef>
                <a:spcPct val="0"/>
              </a:spcBef>
              <a:spcAft>
                <a:spcPct val="0"/>
              </a:spcAft>
            </a:pPr>
            <a:r>
              <a:rPr lang="zh-CN" altLang="en-US" sz="2500" dirty="0" smtClean="0"/>
              <a:t>实验目的</a:t>
            </a:r>
            <a:endParaRPr lang="en-US" altLang="zh-CN" sz="2500" dirty="0" smtClean="0"/>
          </a:p>
          <a:p>
            <a:pPr lvl="1">
              <a:lnSpc>
                <a:spcPts val="2375"/>
              </a:lnSpc>
              <a:spcBef>
                <a:spcPct val="0"/>
              </a:spcBef>
              <a:spcAft>
                <a:spcPct val="0"/>
              </a:spcAft>
            </a:pPr>
            <a:r>
              <a:rPr lang="zh-CN" altLang="en-US" sz="2100" dirty="0" smtClean="0"/>
              <a:t>通过聚类，了解</a:t>
            </a:r>
            <a:r>
              <a:rPr lang="en-US" altLang="zh-CN" sz="2100" dirty="0" smtClean="0"/>
              <a:t>1999</a:t>
            </a:r>
            <a:r>
              <a:rPr lang="zh-CN" altLang="en-US" sz="2100" dirty="0" smtClean="0"/>
              <a:t>年各个省份的消费水平在国内的情况。</a:t>
            </a:r>
            <a:endParaRPr lang="zh-CN" altLang="en-US" sz="2100" dirty="0"/>
          </a:p>
          <a:p>
            <a:endParaRPr kumimoji="1" lang="zh-CN" altLang="en-US" dirty="0"/>
          </a:p>
        </p:txBody>
      </p:sp>
      <p:sp>
        <p:nvSpPr>
          <p:cNvPr id="4" name="矩形 3"/>
          <p:cNvSpPr/>
          <p:nvPr/>
        </p:nvSpPr>
        <p:spPr>
          <a:xfrm>
            <a:off x="4283968" y="5013176"/>
            <a:ext cx="3480568" cy="374461"/>
          </a:xfrm>
          <a:prstGeom prst="rect">
            <a:avLst/>
          </a:prstGeom>
        </p:spPr>
        <p:txBody>
          <a:bodyPr wrap="none">
            <a:spAutoFit/>
          </a:bodyPr>
          <a:lstStyle/>
          <a:p>
            <a:pPr>
              <a:lnSpc>
                <a:spcPts val="2375"/>
              </a:lnSpc>
              <a:spcBef>
                <a:spcPct val="0"/>
              </a:spcBef>
              <a:spcAft>
                <a:spcPct val="0"/>
              </a:spcAft>
            </a:pPr>
            <a:r>
              <a:rPr lang="zh-CN" altLang="hr-HR" dirty="0">
                <a:solidFill>
                  <a:srgbClr val="000000"/>
                </a:solidFill>
                <a:latin typeface="AWRMBT+å¾®è½¯é�»"/>
                <a:cs typeface="AWRMBT+å¾®è½¯é�»"/>
              </a:rPr>
              <a:t>技术路线：</a:t>
            </a:r>
            <a:r>
              <a:rPr lang="hr-HR" altLang="zh-CN" dirty="0" err="1">
                <a:solidFill>
                  <a:schemeClr val="accent2"/>
                </a:solidFill>
                <a:latin typeface="BWNATA+Consolas"/>
                <a:cs typeface="BWNATA+Consolas"/>
              </a:rPr>
              <a:t>sklearn.cluster.Kmeans</a:t>
            </a:r>
            <a:endParaRPr lang="hr-HR" altLang="zh-CN" dirty="0">
              <a:solidFill>
                <a:schemeClr val="accent2"/>
              </a:solidFill>
              <a:latin typeface="BWNATA+Consolas"/>
              <a:cs typeface="BWNATA+Consolas"/>
            </a:endParaRPr>
          </a:p>
        </p:txBody>
      </p:sp>
    </p:spTree>
    <p:extLst>
      <p:ext uri="{BB962C8B-B14F-4D97-AF65-F5344CB8AC3E}">
        <p14:creationId xmlns:p14="http://schemas.microsoft.com/office/powerpoint/2010/main" val="1991775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1"/>
          <p:cNvSpPr/>
          <p:nvPr/>
        </p:nvSpPr>
        <p:spPr>
          <a:xfrm>
            <a:off x="-1548680" y="874591"/>
            <a:ext cx="12817424" cy="7632848"/>
          </a:xfrm>
          <a:prstGeom prst="rect">
            <a:avLst/>
          </a:prstGeom>
          <a:blipFill>
            <a:blip r:embed="rId2"/>
            <a:stretch>
              <a:fillRect/>
            </a:stretch>
          </a:blipFill>
        </p:spPr>
        <p:txBody>
          <a:bodyPr wrap="square" lIns="0" tIns="0" rIns="0" bIns="0" rtlCol="0">
            <a:spAutoFit/>
          </a:bodyPr>
          <a:lstStyle>
            <a:lvl1pPr marL="0" algn="l" defTabSz="914400" rtl="0" eaLnBrk="0" latinLnBrk="0" hangingPunct="0">
              <a:defRPr sz="1800" kern="1200" smtId="4294967295">
                <a:solidFill>
                  <a:schemeClr val="phClr"/>
                </a:solidFill>
                <a:latin typeface="Arial"/>
                <a:ea typeface="Arial"/>
                <a:cs typeface="Arial"/>
              </a:defRPr>
            </a:lvl1pPr>
            <a:lvl2pPr marL="0" algn="l" defTabSz="914400" rtl="0" eaLnBrk="0" latinLnBrk="0" hangingPunct="0">
              <a:defRPr sz="1800" kern="1200" smtId="4294967295">
                <a:solidFill>
                  <a:schemeClr val="phClr"/>
                </a:solidFill>
                <a:latin typeface="Arial"/>
                <a:ea typeface="Arial"/>
                <a:cs typeface="Arial"/>
              </a:defRPr>
            </a:lvl2pPr>
            <a:lvl3pPr marL="0" algn="l" defTabSz="914400" rtl="0" eaLnBrk="0" latinLnBrk="0" hangingPunct="0">
              <a:defRPr sz="1800" kern="1200" smtId="4294967295">
                <a:solidFill>
                  <a:schemeClr val="phClr"/>
                </a:solidFill>
                <a:latin typeface="Arial"/>
                <a:ea typeface="Arial"/>
                <a:cs typeface="Arial"/>
              </a:defRPr>
            </a:lvl3pPr>
            <a:lvl4pPr marL="0" algn="l" defTabSz="914400" rtl="0" eaLnBrk="0" latinLnBrk="0" hangingPunct="0">
              <a:defRPr sz="1800" kern="1200" smtId="4294967295">
                <a:solidFill>
                  <a:schemeClr val="phClr"/>
                </a:solidFill>
                <a:latin typeface="Arial"/>
                <a:ea typeface="Arial"/>
                <a:cs typeface="Arial"/>
              </a:defRPr>
            </a:lvl4pPr>
            <a:lvl5pPr marL="0" algn="l" defTabSz="914400" rtl="0" eaLnBrk="0" latinLnBrk="0" hangingPunct="0">
              <a:defRPr sz="1800" kern="1200" smtId="4294967295">
                <a:solidFill>
                  <a:schemeClr val="phClr"/>
                </a:solidFill>
                <a:latin typeface="Arial"/>
                <a:ea typeface="Arial"/>
                <a:cs typeface="Arial"/>
              </a:defRPr>
            </a:lvl5pPr>
            <a:lvl6pPr marL="0" algn="l" defTabSz="914400" rtl="0" eaLnBrk="0" latinLnBrk="0" hangingPunct="0">
              <a:defRPr sz="1800" kern="1200" smtId="4294967295">
                <a:solidFill>
                  <a:schemeClr val="phClr"/>
                </a:solidFill>
                <a:latin typeface="Arial"/>
                <a:ea typeface="Arial"/>
                <a:cs typeface="Arial"/>
              </a:defRPr>
            </a:lvl6pPr>
            <a:lvl7pPr marL="0" algn="l" defTabSz="914400" rtl="0" eaLnBrk="0" latinLnBrk="0" hangingPunct="0">
              <a:defRPr sz="1800" kern="1200" smtId="4294967295">
                <a:solidFill>
                  <a:schemeClr val="phClr"/>
                </a:solidFill>
                <a:latin typeface="Arial"/>
                <a:ea typeface="Arial"/>
                <a:cs typeface="Arial"/>
              </a:defRPr>
            </a:lvl7pPr>
            <a:lvl8pPr marL="0" algn="l" defTabSz="914400" rtl="0" eaLnBrk="0" latinLnBrk="0" hangingPunct="0">
              <a:defRPr sz="1800" kern="1200" smtId="4294967295">
                <a:solidFill>
                  <a:schemeClr val="phClr"/>
                </a:solidFill>
                <a:latin typeface="Arial"/>
                <a:ea typeface="Arial"/>
                <a:cs typeface="Arial"/>
              </a:defRPr>
            </a:lvl8pPr>
          </a:lstStyle>
          <a:p>
            <a:endParaRPr/>
          </a:p>
        </p:txBody>
      </p:sp>
      <p:sp>
        <p:nvSpPr>
          <p:cNvPr id="2" name="标题 1"/>
          <p:cNvSpPr>
            <a:spLocks noGrp="1"/>
          </p:cNvSpPr>
          <p:nvPr>
            <p:ph type="title"/>
          </p:nvPr>
        </p:nvSpPr>
        <p:spPr/>
        <p:txBody>
          <a:bodyPr/>
          <a:lstStyle/>
          <a:p>
            <a:r>
              <a:rPr kumimoji="1" lang="zh-CN" altLang="en-US" dirty="0" smtClean="0"/>
              <a:t>数据实例</a:t>
            </a:r>
            <a:endParaRPr kumimoji="1" lang="zh-CN" altLang="en-US" dirty="0"/>
          </a:p>
        </p:txBody>
      </p:sp>
      <p:sp>
        <p:nvSpPr>
          <p:cNvPr id="4" name="矩形 3"/>
          <p:cNvSpPr/>
          <p:nvPr/>
        </p:nvSpPr>
        <p:spPr>
          <a:xfrm>
            <a:off x="767387" y="1340768"/>
            <a:ext cx="7333005" cy="297517"/>
          </a:xfrm>
          <a:prstGeom prst="rect">
            <a:avLst/>
          </a:prstGeom>
        </p:spPr>
        <p:txBody>
          <a:bodyPr wrap="square">
            <a:spAutoFit/>
          </a:bodyPr>
          <a:lstStyle/>
          <a:p>
            <a:pPr>
              <a:lnSpc>
                <a:spcPts val="1583"/>
              </a:lnSpc>
              <a:spcBef>
                <a:spcPct val="0"/>
              </a:spcBef>
              <a:spcAft>
                <a:spcPct val="0"/>
              </a:spcAft>
            </a:pPr>
            <a:r>
              <a:rPr lang="en-US" altLang="zh-CN" dirty="0" smtClean="0">
                <a:solidFill>
                  <a:srgbClr val="000000"/>
                </a:solidFill>
                <a:latin typeface="MIJLTV+å¾®è½¯é�»"/>
                <a:cs typeface="MIJLTV+å¾®è½¯é�»"/>
              </a:rPr>
              <a:t>1999</a:t>
            </a:r>
            <a:r>
              <a:rPr lang="zh-CN" altLang="en-US" dirty="0">
                <a:solidFill>
                  <a:srgbClr val="000000"/>
                </a:solidFill>
                <a:latin typeface="GMHCTN+å¾®è½¯é�»"/>
                <a:cs typeface="GMHCTN+å¾®è½¯é�»"/>
              </a:rPr>
              <a:t>年全国</a:t>
            </a:r>
            <a:r>
              <a:rPr lang="en-US" altLang="zh-CN" dirty="0">
                <a:solidFill>
                  <a:srgbClr val="000000"/>
                </a:solidFill>
                <a:latin typeface="MIJLTV+å¾®è½¯é�»"/>
                <a:cs typeface="MIJLTV+å¾®è½¯é�»"/>
              </a:rPr>
              <a:t>31</a:t>
            </a:r>
            <a:r>
              <a:rPr lang="zh-CN" altLang="en-US" dirty="0">
                <a:solidFill>
                  <a:srgbClr val="000000"/>
                </a:solidFill>
                <a:latin typeface="GMHCTN+å¾®è½¯é�»"/>
                <a:cs typeface="GMHCTN+å¾®è½¯é�»"/>
              </a:rPr>
              <a:t>个省份城镇居民家庭平均每人全年消费性支出数据</a:t>
            </a:r>
          </a:p>
        </p:txBody>
      </p:sp>
    </p:spTree>
    <p:extLst>
      <p:ext uri="{BB962C8B-B14F-4D97-AF65-F5344CB8AC3E}">
        <p14:creationId xmlns:p14="http://schemas.microsoft.com/office/powerpoint/2010/main" val="11660118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实验</a:t>
            </a:r>
            <a:endParaRPr kumimoji="1" lang="zh-CN" altLang="en-US" dirty="0"/>
          </a:p>
        </p:txBody>
      </p:sp>
      <p:sp>
        <p:nvSpPr>
          <p:cNvPr id="3" name="内容占位符 2"/>
          <p:cNvSpPr>
            <a:spLocks noGrp="1"/>
          </p:cNvSpPr>
          <p:nvPr>
            <p:ph idx="1"/>
          </p:nvPr>
        </p:nvSpPr>
        <p:spPr/>
        <p:txBody>
          <a:bodyPr>
            <a:normAutofit/>
          </a:bodyPr>
          <a:lstStyle/>
          <a:p>
            <a:pPr marL="0" indent="0">
              <a:buNone/>
            </a:pPr>
            <a:r>
              <a:rPr kumimoji="1" lang="en-US" altLang="zh-CN" sz="2400" dirty="0" smtClean="0">
                <a:solidFill>
                  <a:srgbClr val="0070C0"/>
                </a:solidFill>
              </a:rPr>
              <a:t>1.</a:t>
            </a:r>
            <a:r>
              <a:rPr kumimoji="1" lang="zh-CN" altLang="en-US" sz="2400" dirty="0" smtClean="0">
                <a:solidFill>
                  <a:srgbClr val="0070C0"/>
                </a:solidFill>
              </a:rPr>
              <a:t>使用</a:t>
            </a:r>
            <a:r>
              <a:rPr kumimoji="1" lang="en-US" altLang="zh-CN" sz="2400" dirty="0" smtClean="0">
                <a:solidFill>
                  <a:srgbClr val="0070C0"/>
                </a:solidFill>
              </a:rPr>
              <a:t>pandas</a:t>
            </a:r>
            <a:r>
              <a:rPr kumimoji="1" lang="zh-CN" altLang="en-US" sz="2400" dirty="0" smtClean="0">
                <a:solidFill>
                  <a:srgbClr val="0070C0"/>
                </a:solidFill>
              </a:rPr>
              <a:t>读取数据</a:t>
            </a:r>
            <a:endParaRPr kumimoji="1" lang="en-US" altLang="zh-CN" sz="2400" dirty="0" smtClean="0"/>
          </a:p>
          <a:p>
            <a:pPr lvl="1"/>
            <a:endParaRPr kumimoji="1" lang="zh-CN" altLang="en-US" dirty="0"/>
          </a:p>
        </p:txBody>
      </p:sp>
      <p:sp>
        <p:nvSpPr>
          <p:cNvPr id="4" name="矩形 3"/>
          <p:cNvSpPr/>
          <p:nvPr/>
        </p:nvSpPr>
        <p:spPr>
          <a:xfrm>
            <a:off x="539552" y="2420888"/>
            <a:ext cx="6048672" cy="2031325"/>
          </a:xfrm>
          <a:prstGeom prst="rect">
            <a:avLst/>
          </a:prstGeom>
        </p:spPr>
        <p:txBody>
          <a:bodyPr wrap="square">
            <a:spAutoFit/>
          </a:bodyPr>
          <a:lstStyle/>
          <a:p>
            <a:r>
              <a:rPr lang="en-US" altLang="zh-CN" b="1" dirty="0">
                <a:solidFill>
                  <a:srgbClr val="008000"/>
                </a:solidFill>
              </a:rPr>
              <a:t>import pandas as </a:t>
            </a:r>
            <a:r>
              <a:rPr lang="en-US" altLang="zh-CN" b="1" dirty="0" err="1">
                <a:solidFill>
                  <a:srgbClr val="008000"/>
                </a:solidFill>
              </a:rPr>
              <a:t>pd</a:t>
            </a:r>
            <a:r>
              <a:rPr lang="en-US" altLang="zh-CN" b="1" dirty="0">
                <a:solidFill>
                  <a:srgbClr val="008000"/>
                </a:solidFill>
              </a:rPr>
              <a:t> </a:t>
            </a:r>
            <a:endParaRPr lang="en-US" altLang="zh-CN" i="1" dirty="0">
              <a:solidFill>
                <a:srgbClr val="408080"/>
              </a:solidFill>
            </a:endParaRPr>
          </a:p>
          <a:p>
            <a:endParaRPr lang="en-US" altLang="zh-CN" i="1" dirty="0" smtClean="0">
              <a:solidFill>
                <a:srgbClr val="408080"/>
              </a:solidFill>
            </a:endParaRPr>
          </a:p>
          <a:p>
            <a:r>
              <a:rPr lang="en-US" altLang="zh-CN" i="1" dirty="0" err="1" smtClean="0">
                <a:solidFill>
                  <a:srgbClr val="408080"/>
                </a:solidFill>
              </a:rPr>
              <a:t>df</a:t>
            </a:r>
            <a:r>
              <a:rPr lang="en-US" altLang="zh-CN" i="1" dirty="0" smtClean="0">
                <a:solidFill>
                  <a:srgbClr val="408080"/>
                </a:solidFill>
              </a:rPr>
              <a:t> </a:t>
            </a:r>
            <a:r>
              <a:rPr lang="en-US" altLang="zh-CN" i="1" dirty="0">
                <a:solidFill>
                  <a:srgbClr val="408080"/>
                </a:solidFill>
              </a:rPr>
              <a:t>= </a:t>
            </a:r>
            <a:r>
              <a:rPr lang="en-US" altLang="zh-CN" i="1" dirty="0" err="1">
                <a:solidFill>
                  <a:srgbClr val="408080"/>
                </a:solidFill>
              </a:rPr>
              <a:t>pd.read_csv</a:t>
            </a:r>
            <a:r>
              <a:rPr lang="en-US" altLang="zh-CN" i="1" dirty="0">
                <a:solidFill>
                  <a:srgbClr val="408080"/>
                </a:solidFill>
              </a:rPr>
              <a:t>("</a:t>
            </a:r>
            <a:r>
              <a:rPr lang="en-US" altLang="zh-CN" i="1" dirty="0" err="1">
                <a:solidFill>
                  <a:srgbClr val="408080"/>
                </a:solidFill>
              </a:rPr>
              <a:t>city.csv</a:t>
            </a:r>
            <a:r>
              <a:rPr lang="en-US" altLang="zh-CN" i="1" dirty="0">
                <a:solidFill>
                  <a:srgbClr val="408080"/>
                </a:solidFill>
              </a:rPr>
              <a:t>") </a:t>
            </a:r>
            <a:endParaRPr lang="en-US" altLang="zh-CN" i="1" dirty="0" smtClean="0">
              <a:solidFill>
                <a:srgbClr val="408080"/>
              </a:solidFill>
            </a:endParaRPr>
          </a:p>
          <a:p>
            <a:endParaRPr lang="en-US" altLang="zh-CN" i="1" dirty="0" smtClean="0">
              <a:solidFill>
                <a:srgbClr val="408080"/>
              </a:solidFill>
            </a:endParaRPr>
          </a:p>
          <a:p>
            <a:r>
              <a:rPr lang="en-US" altLang="zh-CN" dirty="0" smtClean="0">
                <a:solidFill>
                  <a:schemeClr val="bg1">
                    <a:lumMod val="50000"/>
                  </a:schemeClr>
                </a:solidFill>
              </a:rPr>
              <a:t>#</a:t>
            </a:r>
            <a:r>
              <a:rPr lang="zh-CN" altLang="en-US" dirty="0" smtClean="0">
                <a:solidFill>
                  <a:schemeClr val="bg1">
                    <a:lumMod val="50000"/>
                  </a:schemeClr>
                </a:solidFill>
              </a:rPr>
              <a:t> </a:t>
            </a:r>
            <a:r>
              <a:rPr lang="en-US" altLang="zh-CN" dirty="0" smtClean="0">
                <a:solidFill>
                  <a:schemeClr val="bg1">
                    <a:lumMod val="50000"/>
                  </a:schemeClr>
                </a:solidFill>
              </a:rPr>
              <a:t>The</a:t>
            </a:r>
            <a:r>
              <a:rPr lang="zh-CN" altLang="en-US" dirty="0" smtClean="0">
                <a:solidFill>
                  <a:schemeClr val="bg1">
                    <a:lumMod val="50000"/>
                  </a:schemeClr>
                </a:solidFill>
              </a:rPr>
              <a:t> </a:t>
            </a:r>
            <a:r>
              <a:rPr lang="en-US" altLang="zh-CN" dirty="0" smtClean="0">
                <a:solidFill>
                  <a:schemeClr val="bg1">
                    <a:lumMod val="50000"/>
                  </a:schemeClr>
                </a:solidFill>
              </a:rPr>
              <a:t>first</a:t>
            </a:r>
            <a:r>
              <a:rPr lang="zh-CN" altLang="en-US" dirty="0" smtClean="0">
                <a:solidFill>
                  <a:schemeClr val="bg1">
                    <a:lumMod val="50000"/>
                  </a:schemeClr>
                </a:solidFill>
              </a:rPr>
              <a:t> </a:t>
            </a:r>
            <a:r>
              <a:rPr lang="en-US" altLang="zh-CN" dirty="0" smtClean="0">
                <a:solidFill>
                  <a:schemeClr val="bg1">
                    <a:lumMod val="50000"/>
                  </a:schemeClr>
                </a:solidFill>
              </a:rPr>
              <a:t>column</a:t>
            </a:r>
            <a:r>
              <a:rPr lang="zh-CN" altLang="en-US" dirty="0" smtClean="0">
                <a:solidFill>
                  <a:schemeClr val="bg1">
                    <a:lumMod val="50000"/>
                  </a:schemeClr>
                </a:solidFill>
              </a:rPr>
              <a:t> </a:t>
            </a:r>
            <a:r>
              <a:rPr lang="en-US" altLang="zh-CN" dirty="0" smtClean="0">
                <a:solidFill>
                  <a:schemeClr val="bg1">
                    <a:lumMod val="50000"/>
                  </a:schemeClr>
                </a:solidFill>
              </a:rPr>
              <a:t>is</a:t>
            </a:r>
            <a:r>
              <a:rPr lang="zh-CN" altLang="en-US" dirty="0" smtClean="0">
                <a:solidFill>
                  <a:schemeClr val="bg1">
                    <a:lumMod val="50000"/>
                  </a:schemeClr>
                </a:solidFill>
              </a:rPr>
              <a:t> </a:t>
            </a:r>
            <a:r>
              <a:rPr lang="en-US" altLang="zh-CN" dirty="0" smtClean="0">
                <a:solidFill>
                  <a:schemeClr val="bg1">
                    <a:lumMod val="50000"/>
                  </a:schemeClr>
                </a:solidFill>
              </a:rPr>
              <a:t>city</a:t>
            </a:r>
            <a:r>
              <a:rPr lang="zh-CN" altLang="en-US" dirty="0" smtClean="0">
                <a:solidFill>
                  <a:schemeClr val="bg1">
                    <a:lumMod val="50000"/>
                  </a:schemeClr>
                </a:solidFill>
              </a:rPr>
              <a:t> </a:t>
            </a:r>
            <a:r>
              <a:rPr lang="en-US" altLang="zh-CN" dirty="0" smtClean="0">
                <a:solidFill>
                  <a:schemeClr val="bg1">
                    <a:lumMod val="50000"/>
                  </a:schemeClr>
                </a:solidFill>
              </a:rPr>
              <a:t>name,</a:t>
            </a:r>
            <a:r>
              <a:rPr lang="zh-CN" altLang="en-US" dirty="0" smtClean="0">
                <a:solidFill>
                  <a:schemeClr val="bg1">
                    <a:lumMod val="50000"/>
                  </a:schemeClr>
                </a:solidFill>
              </a:rPr>
              <a:t> </a:t>
            </a:r>
            <a:r>
              <a:rPr lang="en-US" altLang="zh-CN" dirty="0" smtClean="0">
                <a:solidFill>
                  <a:schemeClr val="bg1">
                    <a:lumMod val="50000"/>
                  </a:schemeClr>
                </a:solidFill>
              </a:rPr>
              <a:t>others</a:t>
            </a:r>
            <a:r>
              <a:rPr lang="zh-CN" altLang="en-US" dirty="0" smtClean="0">
                <a:solidFill>
                  <a:schemeClr val="bg1">
                    <a:lumMod val="50000"/>
                  </a:schemeClr>
                </a:solidFill>
              </a:rPr>
              <a:t> </a:t>
            </a:r>
            <a:r>
              <a:rPr lang="en-US" altLang="zh-CN" dirty="0" smtClean="0">
                <a:solidFill>
                  <a:schemeClr val="bg1">
                    <a:lumMod val="50000"/>
                  </a:schemeClr>
                </a:solidFill>
              </a:rPr>
              <a:t>are</a:t>
            </a:r>
            <a:r>
              <a:rPr lang="zh-CN" altLang="en-US" dirty="0" smtClean="0">
                <a:solidFill>
                  <a:schemeClr val="bg1">
                    <a:lumMod val="50000"/>
                  </a:schemeClr>
                </a:solidFill>
              </a:rPr>
              <a:t> </a:t>
            </a:r>
            <a:r>
              <a:rPr lang="en-US" altLang="zh-CN" dirty="0" smtClean="0">
                <a:solidFill>
                  <a:schemeClr val="bg1">
                    <a:lumMod val="50000"/>
                  </a:schemeClr>
                </a:solidFill>
              </a:rPr>
              <a:t>attributes</a:t>
            </a:r>
            <a:endParaRPr lang="en-US" altLang="zh-CN" dirty="0">
              <a:solidFill>
                <a:schemeClr val="bg1">
                  <a:lumMod val="50000"/>
                </a:schemeClr>
              </a:solidFill>
            </a:endParaRPr>
          </a:p>
          <a:p>
            <a:r>
              <a:rPr lang="en-US" altLang="zh-CN" i="1" dirty="0" smtClean="0">
                <a:solidFill>
                  <a:srgbClr val="408080"/>
                </a:solidFill>
              </a:rPr>
              <a:t>data </a:t>
            </a:r>
            <a:r>
              <a:rPr lang="en-US" altLang="zh-CN" i="1" dirty="0">
                <a:solidFill>
                  <a:srgbClr val="408080"/>
                </a:solidFill>
              </a:rPr>
              <a:t>= </a:t>
            </a:r>
            <a:r>
              <a:rPr lang="en-US" altLang="zh-CN" i="1" dirty="0" err="1">
                <a:solidFill>
                  <a:srgbClr val="408080"/>
                </a:solidFill>
              </a:rPr>
              <a:t>df.iloc</a:t>
            </a:r>
            <a:r>
              <a:rPr lang="en-US" altLang="zh-CN" i="1" dirty="0">
                <a:solidFill>
                  <a:srgbClr val="408080"/>
                </a:solidFill>
              </a:rPr>
              <a:t>[:,1</a:t>
            </a:r>
            <a:r>
              <a:rPr lang="en-US" altLang="zh-CN" i="1" dirty="0" smtClean="0">
                <a:solidFill>
                  <a:srgbClr val="408080"/>
                </a:solidFill>
              </a:rPr>
              <a:t>:]</a:t>
            </a:r>
          </a:p>
          <a:p>
            <a:r>
              <a:rPr lang="en-US" altLang="zh-CN" i="1" dirty="0" err="1" smtClean="0">
                <a:solidFill>
                  <a:srgbClr val="408080"/>
                </a:solidFill>
              </a:rPr>
              <a:t>city_name</a:t>
            </a:r>
            <a:r>
              <a:rPr lang="en-US" altLang="zh-CN" i="1" dirty="0" smtClean="0">
                <a:solidFill>
                  <a:srgbClr val="408080"/>
                </a:solidFill>
              </a:rPr>
              <a:t> </a:t>
            </a:r>
            <a:r>
              <a:rPr lang="en-US" altLang="zh-CN" i="1" dirty="0">
                <a:solidFill>
                  <a:srgbClr val="408080"/>
                </a:solidFill>
              </a:rPr>
              <a:t>= </a:t>
            </a:r>
            <a:r>
              <a:rPr lang="en-US" altLang="zh-CN" i="1" dirty="0" err="1">
                <a:solidFill>
                  <a:srgbClr val="408080"/>
                </a:solidFill>
              </a:rPr>
              <a:t>df.iloc</a:t>
            </a:r>
            <a:r>
              <a:rPr lang="en-US" altLang="zh-CN" i="1" dirty="0">
                <a:solidFill>
                  <a:srgbClr val="408080"/>
                </a:solidFill>
              </a:rPr>
              <a:t>[:,0]</a:t>
            </a:r>
            <a:endParaRPr lang="zh-CN" altLang="en-US" dirty="0"/>
          </a:p>
        </p:txBody>
      </p:sp>
    </p:spTree>
    <p:extLst>
      <p:ext uri="{BB962C8B-B14F-4D97-AF65-F5344CB8AC3E}">
        <p14:creationId xmlns:p14="http://schemas.microsoft.com/office/powerpoint/2010/main" val="10343369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内容占位符 2"/>
          <p:cNvSpPr txBox="1">
            <a:spLocks/>
          </p:cNvSpPr>
          <p:nvPr/>
        </p:nvSpPr>
        <p:spPr>
          <a:xfrm>
            <a:off x="395536" y="692696"/>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en-US" altLang="zh-CN" sz="2400" dirty="0" smtClean="0">
                <a:solidFill>
                  <a:srgbClr val="0070C0"/>
                </a:solidFill>
              </a:rPr>
              <a:t>2.</a:t>
            </a:r>
            <a:r>
              <a:rPr kumimoji="1" lang="zh-CN" altLang="en-US" sz="2400" dirty="0" smtClean="0">
                <a:solidFill>
                  <a:srgbClr val="0070C0"/>
                </a:solidFill>
              </a:rPr>
              <a:t> 创建</a:t>
            </a:r>
            <a:r>
              <a:rPr kumimoji="1" lang="en-US" altLang="zh-CN" sz="2400" dirty="0" smtClean="0">
                <a:solidFill>
                  <a:srgbClr val="0070C0"/>
                </a:solidFill>
              </a:rPr>
              <a:t>K-means</a:t>
            </a:r>
            <a:r>
              <a:rPr kumimoji="1" lang="zh-CN" altLang="en-US" sz="2400" dirty="0" smtClean="0">
                <a:solidFill>
                  <a:srgbClr val="0070C0"/>
                </a:solidFill>
              </a:rPr>
              <a:t>算法实例，并进行训练，获取标签。</a:t>
            </a:r>
            <a:endParaRPr kumimoji="1" lang="en-US" altLang="zh-CN" sz="2400" dirty="0" smtClean="0">
              <a:solidFill>
                <a:srgbClr val="0070C0"/>
              </a:solidFill>
            </a:endParaRPr>
          </a:p>
          <a:p>
            <a:pPr marL="0" indent="0">
              <a:buNone/>
            </a:pPr>
            <a:endParaRPr kumimoji="1" lang="zh-CN" altLang="en-US" dirty="0"/>
          </a:p>
        </p:txBody>
      </p:sp>
      <p:sp>
        <p:nvSpPr>
          <p:cNvPr id="18" name="矩形 17"/>
          <p:cNvSpPr/>
          <p:nvPr/>
        </p:nvSpPr>
        <p:spPr>
          <a:xfrm>
            <a:off x="467544" y="1772816"/>
            <a:ext cx="8280920" cy="3693319"/>
          </a:xfrm>
          <a:prstGeom prst="rect">
            <a:avLst/>
          </a:prstGeom>
        </p:spPr>
        <p:txBody>
          <a:bodyPr wrap="square">
            <a:spAutoFit/>
          </a:bodyPr>
          <a:lstStyle/>
          <a:p>
            <a:r>
              <a:rPr lang="en-US" altLang="zh-CN" b="1" dirty="0">
                <a:solidFill>
                  <a:srgbClr val="008000"/>
                </a:solidFill>
              </a:rPr>
              <a:t>from </a:t>
            </a:r>
            <a:r>
              <a:rPr lang="en-US" altLang="zh-CN" b="1" dirty="0" err="1">
                <a:solidFill>
                  <a:srgbClr val="008000"/>
                </a:solidFill>
              </a:rPr>
              <a:t>sklearn.cluster</a:t>
            </a:r>
            <a:r>
              <a:rPr lang="en-US" altLang="zh-CN" b="1" dirty="0">
                <a:solidFill>
                  <a:srgbClr val="008000"/>
                </a:solidFill>
              </a:rPr>
              <a:t> import </a:t>
            </a:r>
            <a:r>
              <a:rPr lang="en-US" altLang="zh-CN" b="1" dirty="0" err="1" smtClean="0">
                <a:solidFill>
                  <a:srgbClr val="008000"/>
                </a:solidFill>
              </a:rPr>
              <a:t>Kmeans</a:t>
            </a:r>
            <a:endParaRPr lang="en-US" altLang="zh-CN" b="1" dirty="0" smtClean="0">
              <a:solidFill>
                <a:srgbClr val="008000"/>
              </a:solidFill>
            </a:endParaRPr>
          </a:p>
          <a:p>
            <a:endParaRPr lang="en-US" altLang="zh-CN" i="1" dirty="0" smtClean="0">
              <a:solidFill>
                <a:srgbClr val="408080"/>
              </a:solidFill>
            </a:endParaRPr>
          </a:p>
          <a:p>
            <a:r>
              <a:rPr lang="en-US" altLang="zh-CN" i="1" dirty="0" err="1" smtClean="0">
                <a:solidFill>
                  <a:srgbClr val="408080"/>
                </a:solidFill>
              </a:rPr>
              <a:t>cluster_num</a:t>
            </a:r>
            <a:r>
              <a:rPr lang="en-US" altLang="zh-CN" i="1" dirty="0" smtClean="0">
                <a:solidFill>
                  <a:srgbClr val="408080"/>
                </a:solidFill>
              </a:rPr>
              <a:t> = 4</a:t>
            </a:r>
            <a:endParaRPr lang="en-US" altLang="zh-CN" i="1" dirty="0" smtClean="0">
              <a:solidFill>
                <a:schemeClr val="bg1">
                  <a:lumMod val="50000"/>
                </a:schemeClr>
              </a:solidFill>
            </a:endParaRPr>
          </a:p>
          <a:p>
            <a:r>
              <a:rPr lang="en-US" altLang="zh-CN" i="1" dirty="0" smtClean="0">
                <a:solidFill>
                  <a:schemeClr val="bg1">
                    <a:lumMod val="50000"/>
                  </a:schemeClr>
                </a:solidFill>
              </a:rPr>
              <a:t># </a:t>
            </a:r>
            <a:r>
              <a:rPr lang="en-US" altLang="zh-CN" i="1" dirty="0">
                <a:solidFill>
                  <a:schemeClr val="bg1">
                    <a:lumMod val="50000"/>
                  </a:schemeClr>
                </a:solidFill>
              </a:rPr>
              <a:t>Create a </a:t>
            </a:r>
            <a:r>
              <a:rPr lang="en-US" altLang="zh-CN" i="1" dirty="0" err="1">
                <a:solidFill>
                  <a:schemeClr val="bg1">
                    <a:lumMod val="50000"/>
                  </a:schemeClr>
                </a:solidFill>
              </a:rPr>
              <a:t>kmeans</a:t>
            </a:r>
            <a:r>
              <a:rPr lang="en-US" altLang="zh-CN" i="1" dirty="0">
                <a:solidFill>
                  <a:schemeClr val="bg1">
                    <a:lumMod val="50000"/>
                  </a:schemeClr>
                </a:solidFill>
              </a:rPr>
              <a:t> model on our data, using 2 clusters.  </a:t>
            </a:r>
            <a:r>
              <a:rPr lang="en-US" altLang="zh-CN" i="1" dirty="0" err="1">
                <a:solidFill>
                  <a:schemeClr val="bg1">
                    <a:lumMod val="50000"/>
                  </a:schemeClr>
                </a:solidFill>
              </a:rPr>
              <a:t>random_state</a:t>
            </a:r>
            <a:r>
              <a:rPr lang="en-US" altLang="zh-CN" i="1" dirty="0">
                <a:solidFill>
                  <a:schemeClr val="bg1">
                    <a:lumMod val="50000"/>
                  </a:schemeClr>
                </a:solidFill>
              </a:rPr>
              <a:t> helps ensure that the algorithm returns the same results each time</a:t>
            </a:r>
            <a:r>
              <a:rPr lang="en-US" altLang="zh-CN" i="1" dirty="0" smtClean="0">
                <a:solidFill>
                  <a:schemeClr val="bg1">
                    <a:lumMod val="50000"/>
                  </a:schemeClr>
                </a:solidFill>
              </a:rPr>
              <a:t>.</a:t>
            </a:r>
          </a:p>
          <a:p>
            <a:r>
              <a:rPr lang="en-US" altLang="zh-CN" i="1" dirty="0" err="1" smtClean="0">
                <a:solidFill>
                  <a:srgbClr val="408080"/>
                </a:solidFill>
              </a:rPr>
              <a:t>kmeans_model</a:t>
            </a:r>
            <a:r>
              <a:rPr lang="en-US" altLang="zh-CN" i="1" dirty="0" smtClean="0">
                <a:solidFill>
                  <a:srgbClr val="408080"/>
                </a:solidFill>
              </a:rPr>
              <a:t> </a:t>
            </a:r>
            <a:r>
              <a:rPr lang="en-US" altLang="zh-CN" i="1" dirty="0">
                <a:solidFill>
                  <a:srgbClr val="408080"/>
                </a:solidFill>
              </a:rPr>
              <a:t>= </a:t>
            </a:r>
            <a:r>
              <a:rPr lang="en-US" altLang="zh-CN" i="1" dirty="0" err="1">
                <a:solidFill>
                  <a:srgbClr val="408080"/>
                </a:solidFill>
              </a:rPr>
              <a:t>KMeans</a:t>
            </a:r>
            <a:r>
              <a:rPr lang="en-US" altLang="zh-CN" i="1" dirty="0">
                <a:solidFill>
                  <a:srgbClr val="408080"/>
                </a:solidFill>
              </a:rPr>
              <a:t>(</a:t>
            </a:r>
            <a:r>
              <a:rPr lang="en-US" altLang="zh-CN" i="1" dirty="0" err="1">
                <a:solidFill>
                  <a:srgbClr val="408080"/>
                </a:solidFill>
              </a:rPr>
              <a:t>n_clusters</a:t>
            </a:r>
            <a:r>
              <a:rPr lang="en-US" altLang="zh-CN" i="1" dirty="0" smtClean="0">
                <a:solidFill>
                  <a:srgbClr val="408080"/>
                </a:solidFill>
              </a:rPr>
              <a:t>=</a:t>
            </a:r>
            <a:r>
              <a:rPr lang="en-US" altLang="zh-CN" i="1" dirty="0">
                <a:solidFill>
                  <a:srgbClr val="408080"/>
                </a:solidFill>
              </a:rPr>
              <a:t> </a:t>
            </a:r>
            <a:r>
              <a:rPr lang="en-US" altLang="zh-CN" i="1" dirty="0" err="1">
                <a:solidFill>
                  <a:srgbClr val="408080"/>
                </a:solidFill>
              </a:rPr>
              <a:t>cluster_num</a:t>
            </a:r>
            <a:r>
              <a:rPr lang="en-US" altLang="zh-CN" i="1" dirty="0" smtClean="0">
                <a:solidFill>
                  <a:srgbClr val="408080"/>
                </a:solidFill>
              </a:rPr>
              <a:t>, </a:t>
            </a:r>
            <a:r>
              <a:rPr lang="en-US" altLang="zh-CN" i="1" dirty="0" err="1" smtClean="0">
                <a:solidFill>
                  <a:srgbClr val="408080"/>
                </a:solidFill>
              </a:rPr>
              <a:t>random_state</a:t>
            </a:r>
            <a:r>
              <a:rPr lang="en-US" altLang="zh-CN" i="1" dirty="0" smtClean="0">
                <a:solidFill>
                  <a:srgbClr val="408080"/>
                </a:solidFill>
              </a:rPr>
              <a:t>=1)</a:t>
            </a:r>
          </a:p>
          <a:p>
            <a:endParaRPr lang="en-US" altLang="zh-CN" i="1" dirty="0">
              <a:solidFill>
                <a:srgbClr val="408080"/>
              </a:solidFill>
            </a:endParaRPr>
          </a:p>
          <a:p>
            <a:r>
              <a:rPr lang="en-US" altLang="zh-CN" i="1" dirty="0">
                <a:solidFill>
                  <a:schemeClr val="bg1">
                    <a:lumMod val="50000"/>
                  </a:schemeClr>
                </a:solidFill>
              </a:rPr>
              <a:t># training </a:t>
            </a:r>
            <a:r>
              <a:rPr lang="en-US" altLang="zh-CN" i="1" dirty="0" smtClean="0">
                <a:solidFill>
                  <a:schemeClr val="bg1">
                    <a:lumMod val="50000"/>
                  </a:schemeClr>
                </a:solidFill>
              </a:rPr>
              <a:t>process</a:t>
            </a:r>
          </a:p>
          <a:p>
            <a:r>
              <a:rPr lang="en-US" altLang="zh-CN" i="1" dirty="0" err="1" smtClean="0">
                <a:solidFill>
                  <a:srgbClr val="408080"/>
                </a:solidFill>
              </a:rPr>
              <a:t>clustering_result</a:t>
            </a:r>
            <a:r>
              <a:rPr lang="en-US" altLang="zh-CN" i="1" dirty="0" smtClean="0">
                <a:solidFill>
                  <a:srgbClr val="408080"/>
                </a:solidFill>
              </a:rPr>
              <a:t> </a:t>
            </a:r>
            <a:r>
              <a:rPr lang="en-US" altLang="zh-CN" i="1" dirty="0">
                <a:solidFill>
                  <a:srgbClr val="408080"/>
                </a:solidFill>
              </a:rPr>
              <a:t>= </a:t>
            </a:r>
            <a:r>
              <a:rPr lang="en-US" altLang="zh-CN" i="1" dirty="0" err="1">
                <a:solidFill>
                  <a:srgbClr val="408080"/>
                </a:solidFill>
              </a:rPr>
              <a:t>kmeans_model.fit</a:t>
            </a:r>
            <a:r>
              <a:rPr lang="en-US" altLang="zh-CN" i="1" dirty="0">
                <a:solidFill>
                  <a:srgbClr val="408080"/>
                </a:solidFill>
              </a:rPr>
              <a:t>(data</a:t>
            </a:r>
            <a:r>
              <a:rPr lang="en-US" altLang="zh-CN" i="1" dirty="0" smtClean="0">
                <a:solidFill>
                  <a:srgbClr val="408080"/>
                </a:solidFill>
              </a:rPr>
              <a:t>)</a:t>
            </a:r>
          </a:p>
          <a:p>
            <a:endParaRPr lang="en-US" altLang="zh-CN" i="1" dirty="0">
              <a:solidFill>
                <a:srgbClr val="408080"/>
              </a:solidFill>
            </a:endParaRPr>
          </a:p>
          <a:p>
            <a:r>
              <a:rPr lang="en-US" altLang="zh-CN" i="1" dirty="0" smtClean="0">
                <a:solidFill>
                  <a:schemeClr val="bg1">
                    <a:lumMod val="50000"/>
                  </a:schemeClr>
                </a:solidFill>
              </a:rPr>
              <a:t># </a:t>
            </a:r>
            <a:r>
              <a:rPr lang="en-US" altLang="zh-CN" i="1" dirty="0">
                <a:solidFill>
                  <a:schemeClr val="bg1">
                    <a:lumMod val="50000"/>
                  </a:schemeClr>
                </a:solidFill>
              </a:rPr>
              <a:t>These are our fitted labels for </a:t>
            </a:r>
            <a:r>
              <a:rPr lang="en-US" altLang="zh-CN" i="1" dirty="0" smtClean="0">
                <a:solidFill>
                  <a:schemeClr val="bg1">
                    <a:lumMod val="50000"/>
                  </a:schemeClr>
                </a:solidFill>
              </a:rPr>
              <a:t>clusters.</a:t>
            </a:r>
          </a:p>
          <a:p>
            <a:r>
              <a:rPr lang="en-US" altLang="zh-CN" i="1" dirty="0" smtClean="0">
                <a:solidFill>
                  <a:srgbClr val="408080"/>
                </a:solidFill>
              </a:rPr>
              <a:t>labels </a:t>
            </a:r>
            <a:r>
              <a:rPr lang="en-US" altLang="zh-CN" i="1" dirty="0">
                <a:solidFill>
                  <a:srgbClr val="408080"/>
                </a:solidFill>
              </a:rPr>
              <a:t>= </a:t>
            </a:r>
            <a:r>
              <a:rPr lang="en-US" altLang="zh-CN" i="1" dirty="0" err="1" smtClean="0">
                <a:solidFill>
                  <a:srgbClr val="408080"/>
                </a:solidFill>
              </a:rPr>
              <a:t>kmeans_model.labels</a:t>
            </a:r>
            <a:r>
              <a:rPr lang="en-US" altLang="zh-CN" i="1" dirty="0" smtClean="0">
                <a:solidFill>
                  <a:srgbClr val="408080"/>
                </a:solidFill>
              </a:rPr>
              <a:t>_</a:t>
            </a:r>
          </a:p>
          <a:p>
            <a:endParaRPr lang="en-US" altLang="zh-CN" i="1" dirty="0">
              <a:solidFill>
                <a:srgbClr val="408080"/>
              </a:solidFill>
            </a:endParaRPr>
          </a:p>
        </p:txBody>
      </p:sp>
    </p:spTree>
    <p:extLst>
      <p:ext uri="{BB962C8B-B14F-4D97-AF65-F5344CB8AC3E}">
        <p14:creationId xmlns:p14="http://schemas.microsoft.com/office/powerpoint/2010/main" val="96815767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内容占位符 2"/>
          <p:cNvSpPr txBox="1">
            <a:spLocks/>
          </p:cNvSpPr>
          <p:nvPr/>
        </p:nvSpPr>
        <p:spPr>
          <a:xfrm>
            <a:off x="395536" y="54868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en-US" altLang="zh-CN" sz="2400" dirty="0">
                <a:solidFill>
                  <a:srgbClr val="0070C0"/>
                </a:solidFill>
              </a:rPr>
              <a:t>3</a:t>
            </a:r>
            <a:r>
              <a:rPr kumimoji="1" lang="en-US" altLang="zh-CN" sz="2400" dirty="0" smtClean="0">
                <a:solidFill>
                  <a:srgbClr val="0070C0"/>
                </a:solidFill>
              </a:rPr>
              <a:t>.</a:t>
            </a:r>
            <a:r>
              <a:rPr kumimoji="1" lang="zh-CN" altLang="en-US" sz="2400" dirty="0" smtClean="0">
                <a:solidFill>
                  <a:srgbClr val="0070C0"/>
                </a:solidFill>
              </a:rPr>
              <a:t> 输出聚类结果</a:t>
            </a:r>
            <a:endParaRPr kumimoji="1" lang="en-US" altLang="zh-CN" sz="2400" dirty="0" smtClean="0">
              <a:solidFill>
                <a:srgbClr val="0070C0"/>
              </a:solidFill>
            </a:endParaRPr>
          </a:p>
          <a:p>
            <a:pPr marL="0" indent="0">
              <a:buNone/>
            </a:pPr>
            <a:endParaRPr kumimoji="1" lang="zh-CN" altLang="en-US" dirty="0"/>
          </a:p>
        </p:txBody>
      </p:sp>
      <p:sp>
        <p:nvSpPr>
          <p:cNvPr id="18" name="矩形 17"/>
          <p:cNvSpPr/>
          <p:nvPr/>
        </p:nvSpPr>
        <p:spPr>
          <a:xfrm>
            <a:off x="452479" y="1184509"/>
            <a:ext cx="4221153" cy="1077218"/>
          </a:xfrm>
          <a:prstGeom prst="rect">
            <a:avLst/>
          </a:prstGeom>
        </p:spPr>
        <p:txBody>
          <a:bodyPr wrap="square">
            <a:spAutoFit/>
          </a:bodyPr>
          <a:lstStyle/>
          <a:p>
            <a:r>
              <a:rPr lang="en-US" altLang="zh-CN" sz="1600" i="1" dirty="0">
                <a:solidFill>
                  <a:schemeClr val="bg1">
                    <a:lumMod val="50000"/>
                  </a:schemeClr>
                </a:solidFill>
              </a:rPr>
              <a:t># print clusters and the corresponding city </a:t>
            </a:r>
            <a:r>
              <a:rPr lang="en-US" altLang="zh-CN" sz="1600" i="1" dirty="0" smtClean="0">
                <a:solidFill>
                  <a:schemeClr val="bg1">
                    <a:lumMod val="50000"/>
                  </a:schemeClr>
                </a:solidFill>
              </a:rPr>
              <a:t>names by pandas’ libraries</a:t>
            </a:r>
          </a:p>
          <a:p>
            <a:r>
              <a:rPr lang="en-US" altLang="zh-CN" sz="1600" i="1" dirty="0" smtClean="0">
                <a:solidFill>
                  <a:srgbClr val="408080"/>
                </a:solidFill>
              </a:rPr>
              <a:t>print(</a:t>
            </a:r>
            <a:r>
              <a:rPr lang="en-US" altLang="zh-CN" sz="1600" i="1" dirty="0" err="1" smtClean="0">
                <a:solidFill>
                  <a:srgbClr val="408080"/>
                </a:solidFill>
              </a:rPr>
              <a:t>pd.crosstab</a:t>
            </a:r>
            <a:r>
              <a:rPr lang="en-US" altLang="zh-CN" sz="1600" i="1" dirty="0" smtClean="0">
                <a:solidFill>
                  <a:srgbClr val="408080"/>
                </a:solidFill>
              </a:rPr>
              <a:t>(labels</a:t>
            </a:r>
            <a:r>
              <a:rPr lang="en-US" altLang="zh-CN" sz="1600" i="1" dirty="0">
                <a:solidFill>
                  <a:srgbClr val="408080"/>
                </a:solidFill>
              </a:rPr>
              <a:t>, </a:t>
            </a:r>
            <a:r>
              <a:rPr lang="en-US" altLang="zh-CN" sz="1600" i="1" dirty="0" err="1">
                <a:solidFill>
                  <a:srgbClr val="408080"/>
                </a:solidFill>
              </a:rPr>
              <a:t>city_names</a:t>
            </a:r>
            <a:r>
              <a:rPr lang="en-US" altLang="zh-CN" sz="1600" i="1" dirty="0" smtClean="0">
                <a:solidFill>
                  <a:srgbClr val="408080"/>
                </a:solidFill>
              </a:rPr>
              <a:t>))</a:t>
            </a:r>
          </a:p>
          <a:p>
            <a:endParaRPr lang="en-US" altLang="zh-CN" sz="1600" i="1" dirty="0">
              <a:solidFill>
                <a:srgbClr val="408080"/>
              </a:solidFill>
            </a:endParaRPr>
          </a:p>
        </p:txBody>
      </p:sp>
      <p:sp>
        <p:nvSpPr>
          <p:cNvPr id="20" name="object 4"/>
          <p:cNvSpPr txBox="1"/>
          <p:nvPr/>
        </p:nvSpPr>
        <p:spPr>
          <a:xfrm>
            <a:off x="561701" y="2147279"/>
            <a:ext cx="3759481" cy="807913"/>
          </a:xfrm>
          <a:prstGeom prst="rect">
            <a:avLst/>
          </a:prstGeom>
        </p:spPr>
        <p:txBody>
          <a:bodyPr vert="horz" wrap="square" lIns="0" tIns="0" rIns="0" bIns="0" rtlCol="0">
            <a:spAutoFit/>
          </a:bodyPr>
          <a:lstStyle>
            <a:lvl1pPr marL="0" algn="l" defTabSz="914400" rtl="0" eaLnBrk="0" latinLnBrk="0" hangingPunct="0">
              <a:defRPr sz="1800" kern="1200" smtId="4294967295">
                <a:solidFill>
                  <a:schemeClr val="phClr"/>
                </a:solidFill>
                <a:latin typeface="Arial"/>
                <a:ea typeface="Arial"/>
                <a:cs typeface="Arial"/>
              </a:defRPr>
            </a:lvl1pPr>
            <a:lvl2pPr marL="0" algn="l" defTabSz="914400" rtl="0" eaLnBrk="0" latinLnBrk="0" hangingPunct="0">
              <a:defRPr sz="1800" kern="1200" smtId="4294967295">
                <a:solidFill>
                  <a:schemeClr val="phClr"/>
                </a:solidFill>
                <a:latin typeface="Arial"/>
                <a:ea typeface="Arial"/>
                <a:cs typeface="Arial"/>
              </a:defRPr>
            </a:lvl2pPr>
            <a:lvl3pPr marL="0" algn="l" defTabSz="914400" rtl="0" eaLnBrk="0" latinLnBrk="0" hangingPunct="0">
              <a:defRPr sz="1800" kern="1200" smtId="4294967295">
                <a:solidFill>
                  <a:schemeClr val="phClr"/>
                </a:solidFill>
                <a:latin typeface="Arial"/>
                <a:ea typeface="Arial"/>
                <a:cs typeface="Arial"/>
              </a:defRPr>
            </a:lvl3pPr>
            <a:lvl4pPr marL="0" algn="l" defTabSz="914400" rtl="0" eaLnBrk="0" latinLnBrk="0" hangingPunct="0">
              <a:defRPr sz="1800" kern="1200" smtId="4294967295">
                <a:solidFill>
                  <a:schemeClr val="phClr"/>
                </a:solidFill>
                <a:latin typeface="Arial"/>
                <a:ea typeface="Arial"/>
                <a:cs typeface="Arial"/>
              </a:defRPr>
            </a:lvl4pPr>
            <a:lvl5pPr marL="0" algn="l" defTabSz="914400" rtl="0" eaLnBrk="0" latinLnBrk="0" hangingPunct="0">
              <a:defRPr sz="1800" kern="1200" smtId="4294967295">
                <a:solidFill>
                  <a:schemeClr val="phClr"/>
                </a:solidFill>
                <a:latin typeface="Arial"/>
                <a:ea typeface="Arial"/>
                <a:cs typeface="Arial"/>
              </a:defRPr>
            </a:lvl5pPr>
            <a:lvl6pPr marL="0" algn="l" defTabSz="914400" rtl="0" eaLnBrk="0" latinLnBrk="0" hangingPunct="0">
              <a:defRPr sz="1800" kern="1200" smtId="4294967295">
                <a:solidFill>
                  <a:schemeClr val="phClr"/>
                </a:solidFill>
                <a:latin typeface="Arial"/>
                <a:ea typeface="Arial"/>
                <a:cs typeface="Arial"/>
              </a:defRPr>
            </a:lvl6pPr>
            <a:lvl7pPr marL="0" algn="l" defTabSz="914400" rtl="0" eaLnBrk="0" latinLnBrk="0" hangingPunct="0">
              <a:defRPr sz="1800" kern="1200" smtId="4294967295">
                <a:solidFill>
                  <a:schemeClr val="phClr"/>
                </a:solidFill>
                <a:latin typeface="Arial"/>
                <a:ea typeface="Arial"/>
                <a:cs typeface="Arial"/>
              </a:defRPr>
            </a:lvl7pPr>
            <a:lvl8pPr marL="0" algn="l" defTabSz="914400" rtl="0" eaLnBrk="0" latinLnBrk="0" hangingPunct="0">
              <a:defRPr sz="1800" kern="1200" smtId="4294967295">
                <a:solidFill>
                  <a:schemeClr val="phClr"/>
                </a:solidFill>
                <a:latin typeface="Arial"/>
                <a:ea typeface="Arial"/>
                <a:cs typeface="Arial"/>
              </a:defRPr>
            </a:lvl8pPr>
          </a:lstStyle>
          <a:p>
            <a:pPr>
              <a:lnSpc>
                <a:spcPts val="2106"/>
              </a:lnSpc>
              <a:spcBef>
                <a:spcPct val="0"/>
              </a:spcBef>
              <a:spcAft>
                <a:spcPct val="0"/>
              </a:spcAft>
            </a:pPr>
            <a:r>
              <a:rPr sz="1600" dirty="0">
                <a:solidFill>
                  <a:srgbClr val="000000"/>
                </a:solidFill>
                <a:latin typeface="+mj-ea"/>
                <a:ea typeface="+mj-ea"/>
                <a:cs typeface="TVCGKL+å¾®è½¯é�»"/>
              </a:rPr>
              <a:t>从结果可以看出消费水平相近的省市聚集在了一类，例如消费最高的“北京”“上海”“广东</a:t>
            </a:r>
            <a:r>
              <a:rPr sz="1600" dirty="0" smtClean="0">
                <a:solidFill>
                  <a:srgbClr val="000000"/>
                </a:solidFill>
                <a:latin typeface="+mj-ea"/>
                <a:ea typeface="+mj-ea"/>
                <a:cs typeface="TVCGKL+å¾®è½¯é�»"/>
              </a:rPr>
              <a:t>”聚集在了消费最高的类别。</a:t>
            </a:r>
            <a:endParaRPr sz="1600" dirty="0">
              <a:solidFill>
                <a:srgbClr val="000000"/>
              </a:solidFill>
              <a:latin typeface="+mj-ea"/>
              <a:ea typeface="+mj-ea"/>
              <a:cs typeface="TVCGKL+å¾®è½¯é�»"/>
            </a:endParaRPr>
          </a:p>
        </p:txBody>
      </p:sp>
      <p:pic>
        <p:nvPicPr>
          <p:cNvPr id="2" name="图片 1"/>
          <p:cNvPicPr>
            <a:picLocks noChangeAspect="1"/>
          </p:cNvPicPr>
          <p:nvPr/>
        </p:nvPicPr>
        <p:blipFill>
          <a:blip r:embed="rId2"/>
          <a:stretch>
            <a:fillRect/>
          </a:stretch>
        </p:blipFill>
        <p:spPr>
          <a:xfrm>
            <a:off x="4673632" y="1052736"/>
            <a:ext cx="3816424" cy="2314001"/>
          </a:xfrm>
          <a:prstGeom prst="rect">
            <a:avLst/>
          </a:prstGeom>
        </p:spPr>
      </p:pic>
      <p:pic>
        <p:nvPicPr>
          <p:cNvPr id="3" name="图片 2"/>
          <p:cNvPicPr>
            <a:picLocks noChangeAspect="1"/>
          </p:cNvPicPr>
          <p:nvPr/>
        </p:nvPicPr>
        <p:blipFill>
          <a:blip r:embed="rId3"/>
          <a:stretch>
            <a:fillRect/>
          </a:stretch>
        </p:blipFill>
        <p:spPr>
          <a:xfrm>
            <a:off x="561701" y="5417618"/>
            <a:ext cx="8258772" cy="1035717"/>
          </a:xfrm>
          <a:prstGeom prst="rect">
            <a:avLst/>
          </a:prstGeom>
        </p:spPr>
      </p:pic>
      <p:sp>
        <p:nvSpPr>
          <p:cNvPr id="7" name="矩形 6"/>
          <p:cNvSpPr/>
          <p:nvPr/>
        </p:nvSpPr>
        <p:spPr>
          <a:xfrm>
            <a:off x="524648" y="3323831"/>
            <a:ext cx="7525056" cy="2062103"/>
          </a:xfrm>
          <a:prstGeom prst="rect">
            <a:avLst/>
          </a:prstGeom>
        </p:spPr>
        <p:txBody>
          <a:bodyPr wrap="square">
            <a:spAutoFit/>
          </a:bodyPr>
          <a:lstStyle/>
          <a:p>
            <a:r>
              <a:rPr lang="en-US" altLang="zh-CN" sz="1600" i="1" dirty="0">
                <a:solidFill>
                  <a:schemeClr val="bg1">
                    <a:lumMod val="50000"/>
                  </a:schemeClr>
                </a:solidFill>
              </a:rPr>
              <a:t># Group the city names according to their cluster labels, and print the relationships</a:t>
            </a:r>
          </a:p>
          <a:p>
            <a:r>
              <a:rPr lang="en-US" altLang="zh-CN" sz="1600" i="1" dirty="0" err="1">
                <a:solidFill>
                  <a:srgbClr val="408080"/>
                </a:solidFill>
              </a:rPr>
              <a:t>group_city_names</a:t>
            </a:r>
            <a:r>
              <a:rPr lang="en-US" altLang="zh-CN" sz="1600" i="1" dirty="0">
                <a:solidFill>
                  <a:srgbClr val="408080"/>
                </a:solidFill>
              </a:rPr>
              <a:t> = [ [] for </a:t>
            </a:r>
            <a:r>
              <a:rPr lang="en-US" altLang="zh-CN" sz="1600" i="1" dirty="0" err="1">
                <a:solidFill>
                  <a:srgbClr val="408080"/>
                </a:solidFill>
              </a:rPr>
              <a:t>i</a:t>
            </a:r>
            <a:r>
              <a:rPr lang="en-US" altLang="zh-CN" sz="1600" i="1" dirty="0">
                <a:solidFill>
                  <a:srgbClr val="408080"/>
                </a:solidFill>
              </a:rPr>
              <a:t> in </a:t>
            </a:r>
            <a:r>
              <a:rPr lang="en-US" altLang="zh-CN" sz="1600" i="1" dirty="0" err="1">
                <a:solidFill>
                  <a:srgbClr val="408080"/>
                </a:solidFill>
              </a:rPr>
              <a:t>xrange</a:t>
            </a:r>
            <a:r>
              <a:rPr lang="en-US" altLang="zh-CN" sz="1600" i="1" dirty="0">
                <a:solidFill>
                  <a:srgbClr val="408080"/>
                </a:solidFill>
              </a:rPr>
              <a:t>(</a:t>
            </a:r>
            <a:r>
              <a:rPr lang="en-US" altLang="zh-CN" sz="1600" i="1" dirty="0" err="1">
                <a:solidFill>
                  <a:srgbClr val="408080"/>
                </a:solidFill>
              </a:rPr>
              <a:t>cluster_num</a:t>
            </a:r>
            <a:r>
              <a:rPr lang="en-US" altLang="zh-CN" sz="1600" i="1" dirty="0">
                <a:solidFill>
                  <a:srgbClr val="408080"/>
                </a:solidFill>
              </a:rPr>
              <a:t>)]</a:t>
            </a:r>
          </a:p>
          <a:p>
            <a:r>
              <a:rPr lang="en-US" altLang="zh-CN" sz="1600" i="1" dirty="0">
                <a:solidFill>
                  <a:srgbClr val="408080"/>
                </a:solidFill>
              </a:rPr>
              <a:t>for </a:t>
            </a:r>
            <a:r>
              <a:rPr lang="en-US" altLang="zh-CN" sz="1600" i="1" dirty="0" err="1">
                <a:solidFill>
                  <a:srgbClr val="408080"/>
                </a:solidFill>
              </a:rPr>
              <a:t>i</a:t>
            </a:r>
            <a:r>
              <a:rPr lang="en-US" altLang="zh-CN" sz="1600" i="1" dirty="0">
                <a:solidFill>
                  <a:srgbClr val="408080"/>
                </a:solidFill>
              </a:rPr>
              <a:t> in </a:t>
            </a:r>
            <a:r>
              <a:rPr lang="en-US" altLang="zh-CN" sz="1600" i="1" dirty="0" err="1">
                <a:solidFill>
                  <a:srgbClr val="408080"/>
                </a:solidFill>
              </a:rPr>
              <a:t>xrange</a:t>
            </a:r>
            <a:r>
              <a:rPr lang="en-US" altLang="zh-CN" sz="1600" i="1" dirty="0">
                <a:solidFill>
                  <a:srgbClr val="408080"/>
                </a:solidFill>
              </a:rPr>
              <a:t>(</a:t>
            </a:r>
            <a:r>
              <a:rPr lang="en-US" altLang="zh-CN" sz="1600" i="1" dirty="0" err="1">
                <a:solidFill>
                  <a:srgbClr val="408080"/>
                </a:solidFill>
              </a:rPr>
              <a:t>len</a:t>
            </a:r>
            <a:r>
              <a:rPr lang="en-US" altLang="zh-CN" sz="1600" i="1" dirty="0">
                <a:solidFill>
                  <a:srgbClr val="408080"/>
                </a:solidFill>
              </a:rPr>
              <a:t>(labels)):	</a:t>
            </a:r>
          </a:p>
          <a:p>
            <a:r>
              <a:rPr lang="en-US" altLang="zh-CN" sz="1600" i="1" dirty="0">
                <a:solidFill>
                  <a:srgbClr val="408080"/>
                </a:solidFill>
              </a:rPr>
              <a:t>	label = labels[</a:t>
            </a:r>
            <a:r>
              <a:rPr lang="en-US" altLang="zh-CN" sz="1600" i="1" dirty="0" err="1">
                <a:solidFill>
                  <a:srgbClr val="408080"/>
                </a:solidFill>
              </a:rPr>
              <a:t>i</a:t>
            </a:r>
            <a:r>
              <a:rPr lang="en-US" altLang="zh-CN" sz="1600" i="1" dirty="0">
                <a:solidFill>
                  <a:srgbClr val="408080"/>
                </a:solidFill>
              </a:rPr>
              <a:t>]	</a:t>
            </a:r>
          </a:p>
          <a:p>
            <a:r>
              <a:rPr lang="en-US" altLang="zh-CN" sz="1600" i="1" dirty="0">
                <a:solidFill>
                  <a:srgbClr val="408080"/>
                </a:solidFill>
              </a:rPr>
              <a:t>	</a:t>
            </a:r>
            <a:r>
              <a:rPr lang="en-US" altLang="zh-CN" sz="1600" i="1" dirty="0" err="1">
                <a:solidFill>
                  <a:srgbClr val="408080"/>
                </a:solidFill>
              </a:rPr>
              <a:t>group_city_names</a:t>
            </a:r>
            <a:r>
              <a:rPr lang="en-US" altLang="zh-CN" sz="1600" i="1" dirty="0">
                <a:solidFill>
                  <a:srgbClr val="408080"/>
                </a:solidFill>
              </a:rPr>
              <a:t>[label].append(</a:t>
            </a:r>
            <a:r>
              <a:rPr lang="en-US" altLang="zh-CN" sz="1600" i="1" dirty="0" err="1">
                <a:solidFill>
                  <a:srgbClr val="408080"/>
                </a:solidFill>
              </a:rPr>
              <a:t>city_names</a:t>
            </a:r>
            <a:r>
              <a:rPr lang="en-US" altLang="zh-CN" sz="1600" i="1" dirty="0">
                <a:solidFill>
                  <a:srgbClr val="408080"/>
                </a:solidFill>
              </a:rPr>
              <a:t>[</a:t>
            </a:r>
            <a:r>
              <a:rPr lang="en-US" altLang="zh-CN" sz="1600" i="1" dirty="0" err="1">
                <a:solidFill>
                  <a:srgbClr val="408080"/>
                </a:solidFill>
              </a:rPr>
              <a:t>i</a:t>
            </a:r>
            <a:r>
              <a:rPr lang="en-US" altLang="zh-CN" sz="1600" i="1" dirty="0">
                <a:solidFill>
                  <a:srgbClr val="408080"/>
                </a:solidFill>
              </a:rPr>
              <a:t>])</a:t>
            </a:r>
          </a:p>
          <a:p>
            <a:r>
              <a:rPr lang="en-US" altLang="zh-CN" sz="1600" i="1" dirty="0">
                <a:solidFill>
                  <a:srgbClr val="408080"/>
                </a:solidFill>
              </a:rPr>
              <a:t>for </a:t>
            </a:r>
            <a:r>
              <a:rPr lang="en-US" altLang="zh-CN" sz="1600" i="1" dirty="0" err="1">
                <a:solidFill>
                  <a:srgbClr val="408080"/>
                </a:solidFill>
              </a:rPr>
              <a:t>i</a:t>
            </a:r>
            <a:r>
              <a:rPr lang="en-US" altLang="zh-CN" sz="1600" i="1" dirty="0">
                <a:solidFill>
                  <a:srgbClr val="408080"/>
                </a:solidFill>
              </a:rPr>
              <a:t> in </a:t>
            </a:r>
            <a:r>
              <a:rPr lang="en-US" altLang="zh-CN" sz="1600" i="1" dirty="0" err="1">
                <a:solidFill>
                  <a:srgbClr val="408080"/>
                </a:solidFill>
              </a:rPr>
              <a:t>xrange</a:t>
            </a:r>
            <a:r>
              <a:rPr lang="en-US" altLang="zh-CN" sz="1600" i="1" dirty="0">
                <a:solidFill>
                  <a:srgbClr val="408080"/>
                </a:solidFill>
              </a:rPr>
              <a:t>(</a:t>
            </a:r>
            <a:r>
              <a:rPr lang="en-US" altLang="zh-CN" sz="1600" i="1" dirty="0" err="1">
                <a:solidFill>
                  <a:srgbClr val="408080"/>
                </a:solidFill>
              </a:rPr>
              <a:t>cluster_num</a:t>
            </a:r>
            <a:r>
              <a:rPr lang="en-US" altLang="zh-CN" sz="1600" i="1" dirty="0">
                <a:solidFill>
                  <a:srgbClr val="408080"/>
                </a:solidFill>
              </a:rPr>
              <a:t>):	</a:t>
            </a:r>
          </a:p>
          <a:p>
            <a:r>
              <a:rPr lang="en-US" altLang="zh-CN" sz="1600" i="1" dirty="0">
                <a:solidFill>
                  <a:srgbClr val="408080"/>
                </a:solidFill>
              </a:rPr>
              <a:t>	print "Cluster", </a:t>
            </a:r>
            <a:r>
              <a:rPr lang="en-US" altLang="zh-CN" sz="1600" i="1" dirty="0" err="1">
                <a:solidFill>
                  <a:srgbClr val="408080"/>
                </a:solidFill>
              </a:rPr>
              <a:t>i</a:t>
            </a:r>
            <a:r>
              <a:rPr lang="en-US" altLang="zh-CN" sz="1600" i="1" dirty="0">
                <a:solidFill>
                  <a:srgbClr val="408080"/>
                </a:solidFill>
              </a:rPr>
              <a:t>	</a:t>
            </a:r>
          </a:p>
          <a:p>
            <a:r>
              <a:rPr lang="en-US" altLang="zh-CN" sz="1600" i="1" dirty="0">
                <a:solidFill>
                  <a:srgbClr val="408080"/>
                </a:solidFill>
              </a:rPr>
              <a:t>	print </a:t>
            </a:r>
            <a:r>
              <a:rPr lang="en-US" altLang="zh-CN" sz="1600" i="1" dirty="0" err="1">
                <a:solidFill>
                  <a:srgbClr val="408080"/>
                </a:solidFill>
              </a:rPr>
              <a:t>group_city_names</a:t>
            </a:r>
            <a:r>
              <a:rPr lang="en-US" altLang="zh-CN" sz="1600" i="1" dirty="0">
                <a:solidFill>
                  <a:srgbClr val="408080"/>
                </a:solidFill>
              </a:rPr>
              <a:t>[</a:t>
            </a:r>
            <a:r>
              <a:rPr lang="en-US" altLang="zh-CN" sz="1600" i="1" dirty="0" err="1">
                <a:solidFill>
                  <a:srgbClr val="408080"/>
                </a:solidFill>
              </a:rPr>
              <a:t>i</a:t>
            </a:r>
            <a:r>
              <a:rPr lang="en-US" altLang="zh-CN" sz="1600" i="1" dirty="0">
                <a:solidFill>
                  <a:srgbClr val="408080"/>
                </a:solidFill>
              </a:rPr>
              <a:t>]</a:t>
            </a:r>
          </a:p>
        </p:txBody>
      </p:sp>
    </p:spTree>
    <p:extLst>
      <p:ext uri="{BB962C8B-B14F-4D97-AF65-F5344CB8AC3E}">
        <p14:creationId xmlns:p14="http://schemas.microsoft.com/office/powerpoint/2010/main" val="1374587210"/>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内容占位符 2"/>
          <p:cNvSpPr txBox="1">
            <a:spLocks/>
          </p:cNvSpPr>
          <p:nvPr/>
        </p:nvSpPr>
        <p:spPr>
          <a:xfrm>
            <a:off x="395536" y="54868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en-US" altLang="zh-CN" sz="2400" dirty="0" smtClean="0">
                <a:solidFill>
                  <a:srgbClr val="0070C0"/>
                </a:solidFill>
              </a:rPr>
              <a:t>4.</a:t>
            </a:r>
            <a:r>
              <a:rPr kumimoji="1" lang="zh-CN" altLang="en-US" sz="2400" dirty="0" smtClean="0">
                <a:solidFill>
                  <a:srgbClr val="0070C0"/>
                </a:solidFill>
              </a:rPr>
              <a:t> 聚类结果量化评估</a:t>
            </a:r>
            <a:endParaRPr kumimoji="1" lang="zh-CN" altLang="en-US" dirty="0"/>
          </a:p>
        </p:txBody>
      </p:sp>
      <p:sp>
        <p:nvSpPr>
          <p:cNvPr id="5" name="矩形 4"/>
          <p:cNvSpPr/>
          <p:nvPr/>
        </p:nvSpPr>
        <p:spPr>
          <a:xfrm>
            <a:off x="395536" y="1124744"/>
            <a:ext cx="8079962" cy="954107"/>
          </a:xfrm>
          <a:prstGeom prst="rect">
            <a:avLst/>
          </a:prstGeom>
        </p:spPr>
        <p:txBody>
          <a:bodyPr wrap="square">
            <a:spAutoFit/>
          </a:bodyPr>
          <a:lstStyle/>
          <a:p>
            <a:r>
              <a:rPr lang="zh-CN" altLang="en-US" sz="1400" b="1" dirty="0" smtClean="0">
                <a:solidFill>
                  <a:srgbClr val="008000"/>
                </a:solidFill>
              </a:rPr>
              <a:t>数据本身不存在标准答案类别，采用轮廓系数进行评估</a:t>
            </a:r>
            <a:endParaRPr lang="en-US" altLang="zh-CN" sz="1400" b="1" dirty="0" smtClean="0">
              <a:solidFill>
                <a:srgbClr val="008000"/>
              </a:solidFill>
            </a:endParaRPr>
          </a:p>
          <a:p>
            <a:r>
              <a:rPr lang="en-US" altLang="zh-CN" sz="1400" b="1" dirty="0" smtClean="0">
                <a:solidFill>
                  <a:srgbClr val="008000"/>
                </a:solidFill>
              </a:rPr>
              <a:t>from </a:t>
            </a:r>
            <a:r>
              <a:rPr lang="en-US" altLang="zh-CN" sz="1400" b="1" dirty="0" err="1" smtClean="0">
                <a:solidFill>
                  <a:srgbClr val="008000"/>
                </a:solidFill>
              </a:rPr>
              <a:t>sklearn</a:t>
            </a:r>
            <a:r>
              <a:rPr lang="en-US" altLang="zh-CN" sz="1400" b="1" dirty="0" smtClean="0">
                <a:solidFill>
                  <a:srgbClr val="008000"/>
                </a:solidFill>
              </a:rPr>
              <a:t> import metrics</a:t>
            </a:r>
          </a:p>
          <a:p>
            <a:endParaRPr lang="en-US" altLang="zh-CN" sz="1400" i="1" dirty="0" smtClean="0">
              <a:solidFill>
                <a:srgbClr val="408080"/>
              </a:solidFill>
            </a:endParaRPr>
          </a:p>
          <a:p>
            <a:r>
              <a:rPr lang="en-US" altLang="zh-CN" sz="1400" i="1" dirty="0" smtClean="0">
                <a:solidFill>
                  <a:srgbClr val="408080"/>
                </a:solidFill>
              </a:rPr>
              <a:t>print('Silhouette Coefficient: %0.3f' % </a:t>
            </a:r>
            <a:r>
              <a:rPr lang="en-US" altLang="zh-CN" sz="1400" i="1" dirty="0" err="1" smtClean="0">
                <a:solidFill>
                  <a:srgbClr val="408080"/>
                </a:solidFill>
              </a:rPr>
              <a:t>metrics.silhouette_score</a:t>
            </a:r>
            <a:r>
              <a:rPr lang="en-US" altLang="zh-CN" sz="1400" i="1" dirty="0" smtClean="0">
                <a:solidFill>
                  <a:srgbClr val="408080"/>
                </a:solidFill>
              </a:rPr>
              <a:t>(data, labels))</a:t>
            </a:r>
            <a:endParaRPr lang="zh-CN" altLang="en-US" sz="1400" i="1" dirty="0">
              <a:solidFill>
                <a:schemeClr val="accent5">
                  <a:lumMod val="75000"/>
                </a:schemeClr>
              </a:solidFill>
            </a:endParaRPr>
          </a:p>
        </p:txBody>
      </p:sp>
      <p:pic>
        <p:nvPicPr>
          <p:cNvPr id="2" name="图片 1"/>
          <p:cNvPicPr>
            <a:picLocks noChangeAspect="1"/>
          </p:cNvPicPr>
          <p:nvPr/>
        </p:nvPicPr>
        <p:blipFill>
          <a:blip r:embed="rId2"/>
          <a:stretch>
            <a:fillRect/>
          </a:stretch>
        </p:blipFill>
        <p:spPr>
          <a:xfrm>
            <a:off x="467544" y="2276872"/>
            <a:ext cx="2895600" cy="241300"/>
          </a:xfrm>
          <a:prstGeom prst="rect">
            <a:avLst/>
          </a:prstGeom>
        </p:spPr>
      </p:pic>
    </p:spTree>
    <p:extLst>
      <p:ext uri="{BB962C8B-B14F-4D97-AF65-F5344CB8AC3E}">
        <p14:creationId xmlns:p14="http://schemas.microsoft.com/office/powerpoint/2010/main" val="1884237605"/>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内容占位符 2"/>
          <p:cNvSpPr txBox="1">
            <a:spLocks/>
          </p:cNvSpPr>
          <p:nvPr/>
        </p:nvSpPr>
        <p:spPr>
          <a:xfrm>
            <a:off x="395536" y="548680"/>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kumimoji="1" lang="en-US" altLang="zh-CN" sz="2400" dirty="0">
                <a:solidFill>
                  <a:srgbClr val="0070C0"/>
                </a:solidFill>
              </a:rPr>
              <a:t>5</a:t>
            </a:r>
            <a:r>
              <a:rPr kumimoji="1" lang="en-US" altLang="zh-CN" sz="2400" dirty="0" smtClean="0">
                <a:solidFill>
                  <a:srgbClr val="0070C0"/>
                </a:solidFill>
              </a:rPr>
              <a:t>.</a:t>
            </a:r>
            <a:r>
              <a:rPr kumimoji="1" lang="zh-CN" altLang="en-US" sz="2400" dirty="0" smtClean="0">
                <a:solidFill>
                  <a:srgbClr val="0070C0"/>
                </a:solidFill>
              </a:rPr>
              <a:t> 聚类结果可视化</a:t>
            </a:r>
            <a:endParaRPr kumimoji="1" lang="en-US" altLang="zh-CN" sz="2400" dirty="0" smtClean="0">
              <a:solidFill>
                <a:srgbClr val="0070C0"/>
              </a:solidFill>
            </a:endParaRPr>
          </a:p>
          <a:p>
            <a:pPr marL="0" indent="0">
              <a:buNone/>
            </a:pPr>
            <a:endParaRPr kumimoji="1" lang="zh-CN" altLang="en-US" dirty="0"/>
          </a:p>
        </p:txBody>
      </p:sp>
      <p:sp>
        <p:nvSpPr>
          <p:cNvPr id="18" name="矩形 17"/>
          <p:cNvSpPr/>
          <p:nvPr/>
        </p:nvSpPr>
        <p:spPr>
          <a:xfrm>
            <a:off x="452479" y="1184509"/>
            <a:ext cx="8079962" cy="5170646"/>
          </a:xfrm>
          <a:prstGeom prst="rect">
            <a:avLst/>
          </a:prstGeom>
        </p:spPr>
        <p:txBody>
          <a:bodyPr wrap="square">
            <a:spAutoFit/>
          </a:bodyPr>
          <a:lstStyle/>
          <a:p>
            <a:r>
              <a:rPr lang="en-US" altLang="zh-CN" sz="1400" b="1" dirty="0">
                <a:solidFill>
                  <a:srgbClr val="008000"/>
                </a:solidFill>
              </a:rPr>
              <a:t>from </a:t>
            </a:r>
            <a:r>
              <a:rPr lang="en-US" altLang="zh-CN" sz="1400" b="1" dirty="0" err="1" smtClean="0">
                <a:solidFill>
                  <a:srgbClr val="008000"/>
                </a:solidFill>
              </a:rPr>
              <a:t>sklearn.decomposition</a:t>
            </a:r>
            <a:r>
              <a:rPr lang="en-US" altLang="zh-CN" sz="1400" b="1" dirty="0">
                <a:solidFill>
                  <a:srgbClr val="008000"/>
                </a:solidFill>
              </a:rPr>
              <a:t> </a:t>
            </a:r>
            <a:r>
              <a:rPr lang="en-US" altLang="zh-CN" sz="1400" b="1" dirty="0" smtClean="0">
                <a:solidFill>
                  <a:srgbClr val="008000"/>
                </a:solidFill>
              </a:rPr>
              <a:t>import PCA</a:t>
            </a:r>
          </a:p>
          <a:p>
            <a:r>
              <a:rPr lang="en-US" altLang="zh-CN" sz="1400" b="1" dirty="0" smtClean="0">
                <a:solidFill>
                  <a:srgbClr val="008000"/>
                </a:solidFill>
              </a:rPr>
              <a:t>import </a:t>
            </a:r>
            <a:r>
              <a:rPr lang="en-US" altLang="zh-CN" sz="1400" b="1" dirty="0" err="1">
                <a:solidFill>
                  <a:srgbClr val="008000"/>
                </a:solidFill>
              </a:rPr>
              <a:t>matplotlib.pyplot</a:t>
            </a:r>
            <a:r>
              <a:rPr lang="en-US" altLang="zh-CN" sz="1400" b="1" dirty="0">
                <a:solidFill>
                  <a:srgbClr val="008000"/>
                </a:solidFill>
              </a:rPr>
              <a:t> as </a:t>
            </a:r>
            <a:r>
              <a:rPr lang="en-US" altLang="zh-CN" sz="1400" b="1" dirty="0" err="1" smtClean="0">
                <a:solidFill>
                  <a:srgbClr val="008000"/>
                </a:solidFill>
              </a:rPr>
              <a:t>plt</a:t>
            </a:r>
            <a:endParaRPr lang="en-US" altLang="zh-CN" sz="1400" b="1" dirty="0" smtClean="0">
              <a:solidFill>
                <a:srgbClr val="008000"/>
              </a:solidFill>
            </a:endParaRPr>
          </a:p>
          <a:p>
            <a:r>
              <a:rPr lang="en-US" altLang="zh-CN" sz="1400" b="1" dirty="0">
                <a:solidFill>
                  <a:srgbClr val="008000"/>
                </a:solidFill>
              </a:rPr>
              <a:t>import </a:t>
            </a:r>
            <a:r>
              <a:rPr lang="en-US" altLang="zh-CN" sz="1400" b="1" dirty="0" err="1">
                <a:solidFill>
                  <a:srgbClr val="008000"/>
                </a:solidFill>
              </a:rPr>
              <a:t>numpy</a:t>
            </a:r>
            <a:r>
              <a:rPr lang="en-US" altLang="zh-CN" sz="1400" b="1" dirty="0">
                <a:solidFill>
                  <a:srgbClr val="008000"/>
                </a:solidFill>
              </a:rPr>
              <a:t> as np</a:t>
            </a:r>
          </a:p>
          <a:p>
            <a:endParaRPr lang="en-US" altLang="zh-CN" sz="1400" i="1" dirty="0" smtClean="0">
              <a:solidFill>
                <a:schemeClr val="bg1">
                  <a:lumMod val="50000"/>
                </a:schemeClr>
              </a:solidFill>
            </a:endParaRPr>
          </a:p>
          <a:p>
            <a:r>
              <a:rPr lang="en-US" altLang="zh-CN" sz="1400" i="1" dirty="0">
                <a:solidFill>
                  <a:schemeClr val="bg1">
                    <a:lumMod val="50000"/>
                  </a:schemeClr>
                </a:solidFill>
              </a:rPr>
              <a:t># Turn the data into two columns with </a:t>
            </a:r>
            <a:r>
              <a:rPr lang="en-US" altLang="zh-CN" sz="1400" i="1" dirty="0" smtClean="0">
                <a:solidFill>
                  <a:schemeClr val="bg1">
                    <a:lumMod val="50000"/>
                  </a:schemeClr>
                </a:solidFill>
              </a:rPr>
              <a:t>PCA</a:t>
            </a:r>
          </a:p>
          <a:p>
            <a:r>
              <a:rPr lang="en-US" altLang="zh-CN" sz="1400" i="1" dirty="0" err="1">
                <a:solidFill>
                  <a:srgbClr val="408080"/>
                </a:solidFill>
              </a:rPr>
              <a:t>pca</a:t>
            </a:r>
            <a:r>
              <a:rPr lang="en-US" altLang="zh-CN" sz="1400" i="1" dirty="0">
                <a:solidFill>
                  <a:srgbClr val="408080"/>
                </a:solidFill>
              </a:rPr>
              <a:t> = </a:t>
            </a:r>
            <a:r>
              <a:rPr lang="en-US" altLang="zh-CN" sz="1400" i="1" dirty="0">
                <a:solidFill>
                  <a:schemeClr val="accent5">
                    <a:lumMod val="75000"/>
                  </a:schemeClr>
                </a:solidFill>
              </a:rPr>
              <a:t>PCA(</a:t>
            </a:r>
            <a:r>
              <a:rPr lang="en-US" altLang="zh-CN" sz="1400" i="1" dirty="0" err="1">
                <a:solidFill>
                  <a:schemeClr val="accent5">
                    <a:lumMod val="75000"/>
                  </a:schemeClr>
                </a:solidFill>
              </a:rPr>
              <a:t>cluster_num</a:t>
            </a:r>
            <a:r>
              <a:rPr lang="en-US" altLang="zh-CN" sz="1400" i="1" dirty="0">
                <a:solidFill>
                  <a:schemeClr val="accent5">
                    <a:lumMod val="75000"/>
                  </a:schemeClr>
                </a:solidFill>
              </a:rPr>
              <a:t>)</a:t>
            </a:r>
          </a:p>
          <a:p>
            <a:r>
              <a:rPr lang="en-US" altLang="zh-CN" sz="1400" i="1" dirty="0" err="1">
                <a:solidFill>
                  <a:schemeClr val="accent5">
                    <a:lumMod val="75000"/>
                  </a:schemeClr>
                </a:solidFill>
              </a:rPr>
              <a:t>pca_data</a:t>
            </a:r>
            <a:r>
              <a:rPr lang="en-US" altLang="zh-CN" sz="1400" i="1" dirty="0">
                <a:solidFill>
                  <a:schemeClr val="accent5">
                    <a:lumMod val="75000"/>
                  </a:schemeClr>
                </a:solidFill>
              </a:rPr>
              <a:t> = </a:t>
            </a:r>
            <a:r>
              <a:rPr lang="en-US" altLang="zh-CN" sz="1400" i="1" dirty="0" err="1">
                <a:solidFill>
                  <a:schemeClr val="accent5">
                    <a:lumMod val="75000"/>
                  </a:schemeClr>
                </a:solidFill>
              </a:rPr>
              <a:t>pca.fit_transform</a:t>
            </a:r>
            <a:r>
              <a:rPr lang="en-US" altLang="zh-CN" sz="1400" i="1" dirty="0">
                <a:solidFill>
                  <a:schemeClr val="accent5">
                    <a:lumMod val="75000"/>
                  </a:schemeClr>
                </a:solidFill>
              </a:rPr>
              <a:t>(</a:t>
            </a:r>
            <a:r>
              <a:rPr lang="en-US" altLang="zh-CN" sz="1400" i="1" dirty="0" err="1">
                <a:solidFill>
                  <a:schemeClr val="accent5">
                    <a:lumMod val="75000"/>
                  </a:schemeClr>
                </a:solidFill>
              </a:rPr>
              <a:t>df.iloc</a:t>
            </a:r>
            <a:r>
              <a:rPr lang="en-US" altLang="zh-CN" sz="1400" i="1" dirty="0">
                <a:solidFill>
                  <a:srgbClr val="408080"/>
                </a:solidFill>
              </a:rPr>
              <a:t>[:,1:])</a:t>
            </a:r>
          </a:p>
          <a:p>
            <a:r>
              <a:rPr lang="en-US" altLang="zh-CN" sz="1400" i="1" dirty="0" smtClean="0">
                <a:solidFill>
                  <a:schemeClr val="bg1">
                    <a:lumMod val="50000"/>
                  </a:schemeClr>
                </a:solidFill>
              </a:rPr>
              <a:t># </a:t>
            </a:r>
            <a:r>
              <a:rPr lang="en-US" altLang="zh-CN" sz="1400" i="1" dirty="0">
                <a:solidFill>
                  <a:schemeClr val="bg1">
                    <a:lumMod val="50000"/>
                  </a:schemeClr>
                </a:solidFill>
              </a:rPr>
              <a:t>Group the </a:t>
            </a:r>
            <a:r>
              <a:rPr lang="en-US" altLang="zh-CN" sz="1400" i="1" dirty="0" err="1">
                <a:solidFill>
                  <a:schemeClr val="bg1">
                    <a:lumMod val="50000"/>
                  </a:schemeClr>
                </a:solidFill>
              </a:rPr>
              <a:t>pca</a:t>
            </a:r>
            <a:r>
              <a:rPr lang="en-US" altLang="zh-CN" sz="1400" i="1" dirty="0">
                <a:solidFill>
                  <a:schemeClr val="bg1">
                    <a:lumMod val="50000"/>
                  </a:schemeClr>
                </a:solidFill>
              </a:rPr>
              <a:t> dataset according to their cluster </a:t>
            </a:r>
            <a:r>
              <a:rPr lang="en-US" altLang="zh-CN" sz="1400" i="1" dirty="0" smtClean="0">
                <a:solidFill>
                  <a:schemeClr val="bg1">
                    <a:lumMod val="50000"/>
                  </a:schemeClr>
                </a:solidFill>
              </a:rPr>
              <a:t>labels</a:t>
            </a:r>
          </a:p>
          <a:p>
            <a:r>
              <a:rPr lang="en-US" altLang="zh-CN" sz="1400" i="1" dirty="0" err="1" smtClean="0">
                <a:solidFill>
                  <a:schemeClr val="accent5">
                    <a:lumMod val="75000"/>
                  </a:schemeClr>
                </a:solidFill>
              </a:rPr>
              <a:t>group_pcas</a:t>
            </a:r>
            <a:r>
              <a:rPr lang="en-US" altLang="zh-CN" sz="1400" i="1" dirty="0" smtClean="0">
                <a:solidFill>
                  <a:schemeClr val="accent5">
                    <a:lumMod val="75000"/>
                  </a:schemeClr>
                </a:solidFill>
              </a:rPr>
              <a:t> </a:t>
            </a:r>
            <a:r>
              <a:rPr lang="en-US" altLang="zh-CN" sz="1400" i="1" dirty="0">
                <a:solidFill>
                  <a:schemeClr val="accent5">
                    <a:lumMod val="75000"/>
                  </a:schemeClr>
                </a:solidFill>
              </a:rPr>
              <a:t>= [ []  for </a:t>
            </a:r>
            <a:r>
              <a:rPr lang="en-US" altLang="zh-CN" sz="1400" i="1" dirty="0" err="1">
                <a:solidFill>
                  <a:schemeClr val="accent5">
                    <a:lumMod val="75000"/>
                  </a:schemeClr>
                </a:solidFill>
              </a:rPr>
              <a:t>i</a:t>
            </a:r>
            <a:r>
              <a:rPr lang="en-US" altLang="zh-CN" sz="1400" i="1" dirty="0">
                <a:solidFill>
                  <a:schemeClr val="accent5">
                    <a:lumMod val="75000"/>
                  </a:schemeClr>
                </a:solidFill>
              </a:rPr>
              <a:t> in </a:t>
            </a:r>
            <a:r>
              <a:rPr lang="en-US" altLang="zh-CN" sz="1400" i="1" dirty="0" err="1">
                <a:solidFill>
                  <a:schemeClr val="accent5">
                    <a:lumMod val="75000"/>
                  </a:schemeClr>
                </a:solidFill>
              </a:rPr>
              <a:t>xrange</a:t>
            </a:r>
            <a:r>
              <a:rPr lang="en-US" altLang="zh-CN" sz="1400" i="1" dirty="0">
                <a:solidFill>
                  <a:schemeClr val="accent5">
                    <a:lumMod val="75000"/>
                  </a:schemeClr>
                </a:solidFill>
              </a:rPr>
              <a:t>(</a:t>
            </a:r>
            <a:r>
              <a:rPr lang="en-US" altLang="zh-CN" sz="1400" i="1" dirty="0" err="1">
                <a:solidFill>
                  <a:schemeClr val="accent5">
                    <a:lumMod val="75000"/>
                  </a:schemeClr>
                </a:solidFill>
              </a:rPr>
              <a:t>cluster_num</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for </a:t>
            </a:r>
            <a:r>
              <a:rPr lang="en-US" altLang="zh-CN" sz="1400" i="1" dirty="0" err="1">
                <a:solidFill>
                  <a:schemeClr val="accent5">
                    <a:lumMod val="75000"/>
                  </a:schemeClr>
                </a:solidFill>
              </a:rPr>
              <a:t>i</a:t>
            </a:r>
            <a:r>
              <a:rPr lang="en-US" altLang="zh-CN" sz="1400" i="1" dirty="0">
                <a:solidFill>
                  <a:schemeClr val="accent5">
                    <a:lumMod val="75000"/>
                  </a:schemeClr>
                </a:solidFill>
              </a:rPr>
              <a:t> in </a:t>
            </a:r>
            <a:r>
              <a:rPr lang="en-US" altLang="zh-CN" sz="1400" i="1" dirty="0" err="1">
                <a:solidFill>
                  <a:schemeClr val="accent5">
                    <a:lumMod val="75000"/>
                  </a:schemeClr>
                </a:solidFill>
              </a:rPr>
              <a:t>xrange</a:t>
            </a:r>
            <a:r>
              <a:rPr lang="en-US" altLang="zh-CN" sz="1400" i="1" dirty="0">
                <a:solidFill>
                  <a:schemeClr val="accent5">
                    <a:lumMod val="75000"/>
                  </a:schemeClr>
                </a:solidFill>
              </a:rPr>
              <a:t>(</a:t>
            </a:r>
            <a:r>
              <a:rPr lang="en-US" altLang="zh-CN" sz="1400" i="1" dirty="0" err="1">
                <a:solidFill>
                  <a:schemeClr val="accent5">
                    <a:lumMod val="75000"/>
                  </a:schemeClr>
                </a:solidFill>
              </a:rPr>
              <a:t>len</a:t>
            </a:r>
            <a:r>
              <a:rPr lang="en-US" altLang="zh-CN" sz="1400" i="1" dirty="0">
                <a:solidFill>
                  <a:schemeClr val="accent5">
                    <a:lumMod val="75000"/>
                  </a:schemeClr>
                </a:solidFill>
              </a:rPr>
              <a:t>(labels)):	</a:t>
            </a:r>
            <a:endParaRPr lang="en-US" altLang="zh-CN" sz="1400" i="1" dirty="0" smtClean="0">
              <a:solidFill>
                <a:schemeClr val="accent5">
                  <a:lumMod val="75000"/>
                </a:schemeClr>
              </a:solidFill>
            </a:endParaRPr>
          </a:p>
          <a:p>
            <a:r>
              <a:rPr lang="en-US" altLang="zh-CN" sz="1400" i="1" dirty="0">
                <a:solidFill>
                  <a:schemeClr val="accent5">
                    <a:lumMod val="75000"/>
                  </a:schemeClr>
                </a:solidFill>
              </a:rPr>
              <a:t>	</a:t>
            </a:r>
            <a:r>
              <a:rPr lang="en-US" altLang="zh-CN" sz="1400" i="1" dirty="0" smtClean="0">
                <a:solidFill>
                  <a:schemeClr val="accent5">
                    <a:lumMod val="75000"/>
                  </a:schemeClr>
                </a:solidFill>
              </a:rPr>
              <a:t>label </a:t>
            </a:r>
            <a:r>
              <a:rPr lang="en-US" altLang="zh-CN" sz="1400" i="1" dirty="0">
                <a:solidFill>
                  <a:schemeClr val="accent5">
                    <a:lumMod val="75000"/>
                  </a:schemeClr>
                </a:solidFill>
              </a:rPr>
              <a:t>= labels[</a:t>
            </a:r>
            <a:r>
              <a:rPr lang="en-US" altLang="zh-CN" sz="1400" i="1" dirty="0" err="1">
                <a:solidFill>
                  <a:schemeClr val="accent5">
                    <a:lumMod val="75000"/>
                  </a:schemeClr>
                </a:solidFill>
              </a:rPr>
              <a:t>i</a:t>
            </a:r>
            <a:r>
              <a:rPr lang="en-US" altLang="zh-CN" sz="1400" i="1" dirty="0">
                <a:solidFill>
                  <a:schemeClr val="accent5">
                    <a:lumMod val="75000"/>
                  </a:schemeClr>
                </a:solidFill>
              </a:rPr>
              <a:t>]	</a:t>
            </a:r>
            <a:endParaRPr lang="en-US" altLang="zh-CN" sz="1400" i="1" dirty="0" smtClean="0">
              <a:solidFill>
                <a:schemeClr val="accent5">
                  <a:lumMod val="75000"/>
                </a:schemeClr>
              </a:solidFill>
            </a:endParaRPr>
          </a:p>
          <a:p>
            <a:r>
              <a:rPr lang="en-US" altLang="zh-CN" sz="1400" i="1" dirty="0">
                <a:solidFill>
                  <a:schemeClr val="accent5">
                    <a:lumMod val="75000"/>
                  </a:schemeClr>
                </a:solidFill>
              </a:rPr>
              <a:t>	</a:t>
            </a:r>
            <a:r>
              <a:rPr lang="en-US" altLang="zh-CN" sz="1400" i="1" dirty="0" err="1" smtClean="0">
                <a:solidFill>
                  <a:schemeClr val="accent5">
                    <a:lumMod val="75000"/>
                  </a:schemeClr>
                </a:solidFill>
              </a:rPr>
              <a:t>group_pcas</a:t>
            </a:r>
            <a:r>
              <a:rPr lang="en-US" altLang="zh-CN" sz="1400" i="1" dirty="0" smtClean="0">
                <a:solidFill>
                  <a:schemeClr val="accent5">
                    <a:lumMod val="75000"/>
                  </a:schemeClr>
                </a:solidFill>
              </a:rPr>
              <a:t>[label</a:t>
            </a:r>
            <a:r>
              <a:rPr lang="en-US" altLang="zh-CN" sz="1400" i="1" dirty="0">
                <a:solidFill>
                  <a:schemeClr val="accent5">
                    <a:lumMod val="75000"/>
                  </a:schemeClr>
                </a:solidFill>
              </a:rPr>
              <a:t>].append(</a:t>
            </a:r>
            <a:r>
              <a:rPr lang="en-US" altLang="zh-CN" sz="1400" i="1" dirty="0" err="1">
                <a:solidFill>
                  <a:schemeClr val="accent5">
                    <a:lumMod val="75000"/>
                  </a:schemeClr>
                </a:solidFill>
              </a:rPr>
              <a:t>pca_data</a:t>
            </a:r>
            <a:r>
              <a:rPr lang="en-US" altLang="zh-CN" sz="1400" i="1" dirty="0">
                <a:solidFill>
                  <a:schemeClr val="accent5">
                    <a:lumMod val="75000"/>
                  </a:schemeClr>
                </a:solidFill>
              </a:rPr>
              <a:t>[</a:t>
            </a:r>
            <a:r>
              <a:rPr lang="en-US" altLang="zh-CN" sz="1400" i="1" dirty="0" err="1">
                <a:solidFill>
                  <a:schemeClr val="accent5">
                    <a:lumMod val="75000"/>
                  </a:schemeClr>
                </a:solidFill>
              </a:rPr>
              <a:t>i</a:t>
            </a:r>
            <a:r>
              <a:rPr lang="en-US" altLang="zh-CN" sz="1400" i="1" dirty="0" smtClean="0">
                <a:solidFill>
                  <a:schemeClr val="accent5">
                    <a:lumMod val="75000"/>
                  </a:schemeClr>
                </a:solidFill>
              </a:rPr>
              <a:t>])</a:t>
            </a:r>
          </a:p>
          <a:p>
            <a:r>
              <a:rPr lang="en-US" altLang="zh-CN" sz="1400" i="1" dirty="0" smtClean="0">
                <a:solidFill>
                  <a:schemeClr val="bg1">
                    <a:lumMod val="50000"/>
                  </a:schemeClr>
                </a:solidFill>
              </a:rPr>
              <a:t># </a:t>
            </a:r>
            <a:r>
              <a:rPr lang="en-US" altLang="zh-CN" sz="1400" i="1" dirty="0">
                <a:solidFill>
                  <a:schemeClr val="bg1">
                    <a:lumMod val="50000"/>
                  </a:schemeClr>
                </a:solidFill>
              </a:rPr>
              <a:t>Plot the group of </a:t>
            </a:r>
            <a:r>
              <a:rPr lang="en-US" altLang="zh-CN" sz="1400" i="1" dirty="0" smtClean="0">
                <a:solidFill>
                  <a:schemeClr val="bg1">
                    <a:lumMod val="50000"/>
                  </a:schemeClr>
                </a:solidFill>
              </a:rPr>
              <a:t>dataset</a:t>
            </a:r>
          </a:p>
          <a:p>
            <a:r>
              <a:rPr lang="en-US" altLang="zh-CN" sz="1400" i="1" dirty="0" smtClean="0">
                <a:solidFill>
                  <a:schemeClr val="accent5">
                    <a:lumMod val="75000"/>
                  </a:schemeClr>
                </a:solidFill>
              </a:rPr>
              <a:t>fig </a:t>
            </a:r>
            <a:r>
              <a:rPr lang="en-US" altLang="zh-CN" sz="1400" i="1" dirty="0">
                <a:solidFill>
                  <a:schemeClr val="accent5">
                    <a:lumMod val="75000"/>
                  </a:schemeClr>
                </a:solidFill>
              </a:rPr>
              <a:t>= </a:t>
            </a:r>
            <a:r>
              <a:rPr lang="en-US" altLang="zh-CN" sz="1400" i="1" dirty="0" err="1">
                <a:solidFill>
                  <a:schemeClr val="accent5">
                    <a:lumMod val="75000"/>
                  </a:schemeClr>
                </a:solidFill>
              </a:rPr>
              <a:t>plt.figure</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ax </a:t>
            </a:r>
            <a:r>
              <a:rPr lang="en-US" altLang="zh-CN" sz="1400" i="1" dirty="0">
                <a:solidFill>
                  <a:schemeClr val="accent5">
                    <a:lumMod val="75000"/>
                  </a:schemeClr>
                </a:solidFill>
              </a:rPr>
              <a:t>= </a:t>
            </a:r>
            <a:r>
              <a:rPr lang="en-US" altLang="zh-CN" sz="1400" i="1" dirty="0" err="1">
                <a:solidFill>
                  <a:schemeClr val="accent5">
                    <a:lumMod val="75000"/>
                  </a:schemeClr>
                </a:solidFill>
              </a:rPr>
              <a:t>fig.add_subplot</a:t>
            </a:r>
            <a:r>
              <a:rPr lang="en-US" altLang="zh-CN" sz="1400" i="1" dirty="0">
                <a:solidFill>
                  <a:schemeClr val="accent5">
                    <a:lumMod val="75000"/>
                  </a:schemeClr>
                </a:solidFill>
              </a:rPr>
              <a:t>(1,1,1,axisbg="1.0</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colors </a:t>
            </a:r>
            <a:r>
              <a:rPr lang="en-US" altLang="zh-CN" sz="1400" i="1" dirty="0">
                <a:solidFill>
                  <a:schemeClr val="accent5">
                    <a:lumMod val="75000"/>
                  </a:schemeClr>
                </a:solidFill>
              </a:rPr>
              <a:t>= ['r', '</a:t>
            </a:r>
            <a:r>
              <a:rPr lang="en-US" altLang="zh-CN" sz="1400" i="1" dirty="0" err="1">
                <a:solidFill>
                  <a:schemeClr val="accent5">
                    <a:lumMod val="75000"/>
                  </a:schemeClr>
                </a:solidFill>
              </a:rPr>
              <a:t>g','y','m</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markers </a:t>
            </a:r>
            <a:r>
              <a:rPr lang="en-US" altLang="zh-CN" sz="1400" i="1" dirty="0">
                <a:solidFill>
                  <a:schemeClr val="accent5">
                    <a:lumMod val="75000"/>
                  </a:schemeClr>
                </a:solidFill>
              </a:rPr>
              <a:t>= ['o', '^', 's', 'x</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legends </a:t>
            </a:r>
            <a:r>
              <a:rPr lang="en-US" altLang="zh-CN" sz="1400" i="1" dirty="0">
                <a:solidFill>
                  <a:schemeClr val="accent5">
                    <a:lumMod val="75000"/>
                  </a:schemeClr>
                </a:solidFill>
              </a:rPr>
              <a:t>= ['cluster1', 'cluster2', 'cluster3', 'cluster4</a:t>
            </a:r>
            <a:r>
              <a:rPr lang="en-US" altLang="zh-CN" sz="1400" i="1" dirty="0" smtClean="0">
                <a:solidFill>
                  <a:schemeClr val="accent5">
                    <a:lumMod val="75000"/>
                  </a:schemeClr>
                </a:solidFill>
              </a:rPr>
              <a:t>']</a:t>
            </a:r>
          </a:p>
          <a:p>
            <a:r>
              <a:rPr lang="en-US" altLang="zh-CN" sz="1400" i="1" dirty="0" smtClean="0">
                <a:solidFill>
                  <a:schemeClr val="accent5">
                    <a:lumMod val="75000"/>
                  </a:schemeClr>
                </a:solidFill>
              </a:rPr>
              <a:t>for </a:t>
            </a:r>
            <a:r>
              <a:rPr lang="en-US" altLang="zh-CN" sz="1400" i="1" dirty="0" err="1">
                <a:solidFill>
                  <a:schemeClr val="accent5">
                    <a:lumMod val="75000"/>
                  </a:schemeClr>
                </a:solidFill>
              </a:rPr>
              <a:t>i</a:t>
            </a:r>
            <a:r>
              <a:rPr lang="en-US" altLang="zh-CN" sz="1400" i="1" dirty="0">
                <a:solidFill>
                  <a:schemeClr val="accent5">
                    <a:lumMod val="75000"/>
                  </a:schemeClr>
                </a:solidFill>
              </a:rPr>
              <a:t> in </a:t>
            </a:r>
            <a:r>
              <a:rPr lang="en-US" altLang="zh-CN" sz="1400" i="1" dirty="0" err="1">
                <a:solidFill>
                  <a:schemeClr val="accent5">
                    <a:lumMod val="75000"/>
                  </a:schemeClr>
                </a:solidFill>
              </a:rPr>
              <a:t>xrange</a:t>
            </a:r>
            <a:r>
              <a:rPr lang="en-US" altLang="zh-CN" sz="1400" i="1" dirty="0">
                <a:solidFill>
                  <a:schemeClr val="accent5">
                    <a:lumMod val="75000"/>
                  </a:schemeClr>
                </a:solidFill>
              </a:rPr>
              <a:t>(</a:t>
            </a:r>
            <a:r>
              <a:rPr lang="en-US" altLang="zh-CN" sz="1400" i="1" dirty="0" err="1">
                <a:solidFill>
                  <a:schemeClr val="accent5">
                    <a:lumMod val="75000"/>
                  </a:schemeClr>
                </a:solidFill>
              </a:rPr>
              <a:t>cluster_num</a:t>
            </a:r>
            <a:r>
              <a:rPr lang="en-US" altLang="zh-CN" sz="1400" i="1" dirty="0">
                <a:solidFill>
                  <a:schemeClr val="accent5">
                    <a:lumMod val="75000"/>
                  </a:schemeClr>
                </a:solidFill>
              </a:rPr>
              <a:t>):	</a:t>
            </a:r>
            <a:endParaRPr lang="en-US" altLang="zh-CN" sz="1400" i="1" dirty="0" smtClean="0">
              <a:solidFill>
                <a:schemeClr val="accent5">
                  <a:lumMod val="75000"/>
                </a:schemeClr>
              </a:solidFill>
            </a:endParaRPr>
          </a:p>
          <a:p>
            <a:r>
              <a:rPr lang="en-US" altLang="zh-CN" sz="1400" i="1" dirty="0">
                <a:solidFill>
                  <a:schemeClr val="accent5">
                    <a:lumMod val="75000"/>
                  </a:schemeClr>
                </a:solidFill>
              </a:rPr>
              <a:t>	</a:t>
            </a:r>
            <a:r>
              <a:rPr lang="en-US" altLang="zh-CN" sz="1400" i="1" dirty="0" smtClean="0">
                <a:solidFill>
                  <a:schemeClr val="accent5">
                    <a:lumMod val="75000"/>
                  </a:schemeClr>
                </a:solidFill>
              </a:rPr>
              <a:t>array </a:t>
            </a:r>
            <a:r>
              <a:rPr lang="en-US" altLang="zh-CN" sz="1400" i="1" dirty="0">
                <a:solidFill>
                  <a:schemeClr val="accent5">
                    <a:lumMod val="75000"/>
                  </a:schemeClr>
                </a:solidFill>
              </a:rPr>
              <a:t>= </a:t>
            </a:r>
            <a:r>
              <a:rPr lang="en-US" altLang="zh-CN" sz="1400" i="1" dirty="0" err="1">
                <a:solidFill>
                  <a:schemeClr val="accent5">
                    <a:lumMod val="75000"/>
                  </a:schemeClr>
                </a:solidFill>
              </a:rPr>
              <a:t>np.asarray</a:t>
            </a:r>
            <a:r>
              <a:rPr lang="en-US" altLang="zh-CN" sz="1400" i="1" dirty="0">
                <a:solidFill>
                  <a:schemeClr val="accent5">
                    <a:lumMod val="75000"/>
                  </a:schemeClr>
                </a:solidFill>
              </a:rPr>
              <a:t>(</a:t>
            </a:r>
            <a:r>
              <a:rPr lang="en-US" altLang="zh-CN" sz="1400" i="1" dirty="0" err="1">
                <a:solidFill>
                  <a:schemeClr val="accent5">
                    <a:lumMod val="75000"/>
                  </a:schemeClr>
                </a:solidFill>
              </a:rPr>
              <a:t>group_pcas</a:t>
            </a:r>
            <a:r>
              <a:rPr lang="en-US" altLang="zh-CN" sz="1400" i="1" dirty="0">
                <a:solidFill>
                  <a:schemeClr val="accent5">
                    <a:lumMod val="75000"/>
                  </a:schemeClr>
                </a:solidFill>
              </a:rPr>
              <a:t>[</a:t>
            </a:r>
            <a:r>
              <a:rPr lang="en-US" altLang="zh-CN" sz="1400" i="1" dirty="0" err="1">
                <a:solidFill>
                  <a:schemeClr val="accent5">
                    <a:lumMod val="75000"/>
                  </a:schemeClr>
                </a:solidFill>
              </a:rPr>
              <a:t>i</a:t>
            </a:r>
            <a:r>
              <a:rPr lang="en-US" altLang="zh-CN" sz="1400" i="1" dirty="0">
                <a:solidFill>
                  <a:schemeClr val="accent5">
                    <a:lumMod val="75000"/>
                  </a:schemeClr>
                </a:solidFill>
              </a:rPr>
              <a:t>])	</a:t>
            </a:r>
            <a:endParaRPr lang="en-US" altLang="zh-CN" sz="1400" i="1" dirty="0" smtClean="0">
              <a:solidFill>
                <a:schemeClr val="accent5">
                  <a:lumMod val="75000"/>
                </a:schemeClr>
              </a:solidFill>
            </a:endParaRPr>
          </a:p>
          <a:p>
            <a:r>
              <a:rPr lang="en-US" altLang="zh-CN" sz="1400" i="1" dirty="0">
                <a:solidFill>
                  <a:schemeClr val="accent5">
                    <a:lumMod val="75000"/>
                  </a:schemeClr>
                </a:solidFill>
              </a:rPr>
              <a:t>	</a:t>
            </a:r>
            <a:r>
              <a:rPr lang="en-US" altLang="zh-CN" sz="1400" i="1" dirty="0" err="1" smtClean="0">
                <a:solidFill>
                  <a:schemeClr val="accent5">
                    <a:lumMod val="75000"/>
                  </a:schemeClr>
                </a:solidFill>
              </a:rPr>
              <a:t>ax.scatter</a:t>
            </a:r>
            <a:r>
              <a:rPr lang="en-US" altLang="zh-CN" sz="1400" i="1" dirty="0" smtClean="0">
                <a:solidFill>
                  <a:schemeClr val="accent5">
                    <a:lumMod val="75000"/>
                  </a:schemeClr>
                </a:solidFill>
              </a:rPr>
              <a:t>(x=array</a:t>
            </a:r>
            <a:r>
              <a:rPr lang="en-US" altLang="zh-CN" sz="1400" i="1" dirty="0">
                <a:solidFill>
                  <a:schemeClr val="accent5">
                    <a:lumMod val="75000"/>
                  </a:schemeClr>
                </a:solidFill>
              </a:rPr>
              <a:t>[:,0], y=array[:,1], marker=markers[</a:t>
            </a:r>
            <a:r>
              <a:rPr lang="en-US" altLang="zh-CN" sz="1400" i="1" dirty="0" err="1">
                <a:solidFill>
                  <a:schemeClr val="accent5">
                    <a:lumMod val="75000"/>
                  </a:schemeClr>
                </a:solidFill>
              </a:rPr>
              <a:t>i</a:t>
            </a:r>
            <a:r>
              <a:rPr lang="en-US" altLang="zh-CN" sz="1400" i="1" dirty="0">
                <a:solidFill>
                  <a:schemeClr val="accent5">
                    <a:lumMod val="75000"/>
                  </a:schemeClr>
                </a:solidFill>
              </a:rPr>
              <a:t>], c=colors[</a:t>
            </a:r>
            <a:r>
              <a:rPr lang="en-US" altLang="zh-CN" sz="1400" i="1" dirty="0" err="1">
                <a:solidFill>
                  <a:schemeClr val="accent5">
                    <a:lumMod val="75000"/>
                  </a:schemeClr>
                </a:solidFill>
              </a:rPr>
              <a:t>i</a:t>
            </a:r>
            <a:r>
              <a:rPr lang="en-US" altLang="zh-CN" sz="1400" i="1" dirty="0" smtClean="0">
                <a:solidFill>
                  <a:schemeClr val="accent5">
                    <a:lumMod val="75000"/>
                  </a:schemeClr>
                </a:solidFill>
              </a:rPr>
              <a:t>], label=legends[</a:t>
            </a:r>
            <a:r>
              <a:rPr lang="en-US" altLang="zh-CN" sz="1400" i="1" dirty="0" err="1" smtClean="0">
                <a:solidFill>
                  <a:schemeClr val="accent5">
                    <a:lumMod val="75000"/>
                  </a:schemeClr>
                </a:solidFill>
              </a:rPr>
              <a:t>i</a:t>
            </a:r>
            <a:r>
              <a:rPr lang="en-US" altLang="zh-CN" sz="1400" i="1" dirty="0" smtClean="0">
                <a:solidFill>
                  <a:schemeClr val="accent5">
                    <a:lumMod val="75000"/>
                  </a:schemeClr>
                </a:solidFill>
              </a:rPr>
              <a:t>])</a:t>
            </a:r>
          </a:p>
          <a:p>
            <a:r>
              <a:rPr lang="en-US" altLang="zh-CN" sz="1400" i="1" dirty="0" err="1" smtClean="0">
                <a:solidFill>
                  <a:schemeClr val="accent5">
                    <a:lumMod val="75000"/>
                  </a:schemeClr>
                </a:solidFill>
              </a:rPr>
              <a:t>plt.legend</a:t>
            </a:r>
            <a:r>
              <a:rPr lang="en-US" altLang="zh-CN" sz="1400" i="1" dirty="0" smtClean="0">
                <a:solidFill>
                  <a:schemeClr val="accent5">
                    <a:lumMod val="75000"/>
                  </a:schemeClr>
                </a:solidFill>
              </a:rPr>
              <a:t>(</a:t>
            </a:r>
            <a:r>
              <a:rPr lang="en-US" altLang="zh-CN" sz="1400" i="1" dirty="0" err="1" smtClean="0">
                <a:solidFill>
                  <a:schemeClr val="accent5">
                    <a:lumMod val="75000"/>
                  </a:schemeClr>
                </a:solidFill>
              </a:rPr>
              <a:t>loc</a:t>
            </a:r>
            <a:r>
              <a:rPr lang="en-US" altLang="zh-CN" sz="1400" i="1" dirty="0" smtClean="0">
                <a:solidFill>
                  <a:schemeClr val="accent5">
                    <a:lumMod val="75000"/>
                  </a:schemeClr>
                </a:solidFill>
              </a:rPr>
              <a:t>=2)</a:t>
            </a:r>
          </a:p>
          <a:p>
            <a:r>
              <a:rPr lang="en-US" altLang="zh-CN" sz="1400" i="1" dirty="0" err="1" smtClean="0">
                <a:solidFill>
                  <a:schemeClr val="accent5">
                    <a:lumMod val="75000"/>
                  </a:schemeClr>
                </a:solidFill>
              </a:rPr>
              <a:t>plt.show</a:t>
            </a:r>
            <a:r>
              <a:rPr lang="en-US" altLang="zh-CN" sz="1400" i="1" dirty="0">
                <a:solidFill>
                  <a:schemeClr val="accent5">
                    <a:lumMod val="75000"/>
                  </a:schemeClr>
                </a:solidFill>
              </a:rPr>
              <a:t>()</a:t>
            </a:r>
            <a:endParaRPr lang="zh-CN" altLang="en-US" sz="1400" i="1" dirty="0">
              <a:solidFill>
                <a:schemeClr val="accent5">
                  <a:lumMod val="75000"/>
                </a:schemeClr>
              </a:solidFill>
            </a:endParaRPr>
          </a:p>
        </p:txBody>
      </p:sp>
      <p:pic>
        <p:nvPicPr>
          <p:cNvPr id="3" name="图片 2"/>
          <p:cNvPicPr>
            <a:picLocks noChangeAspect="1"/>
          </p:cNvPicPr>
          <p:nvPr/>
        </p:nvPicPr>
        <p:blipFill>
          <a:blip r:embed="rId2"/>
          <a:stretch>
            <a:fillRect/>
          </a:stretch>
        </p:blipFill>
        <p:spPr>
          <a:xfrm>
            <a:off x="4572000" y="1195545"/>
            <a:ext cx="4342154" cy="3519971"/>
          </a:xfrm>
          <a:prstGeom prst="rect">
            <a:avLst/>
          </a:prstGeom>
        </p:spPr>
      </p:pic>
    </p:spTree>
    <p:extLst>
      <p:ext uri="{BB962C8B-B14F-4D97-AF65-F5344CB8AC3E}">
        <p14:creationId xmlns:p14="http://schemas.microsoft.com/office/powerpoint/2010/main" val="909577084"/>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代码及数据</a:t>
            </a:r>
            <a:endParaRPr kumimoji="1" lang="zh-CN" altLang="en-US" dirty="0"/>
          </a:p>
        </p:txBody>
      </p:sp>
      <p:sp>
        <p:nvSpPr>
          <p:cNvPr id="3" name="文本占位符 2"/>
          <p:cNvSpPr>
            <a:spLocks noGrp="1"/>
          </p:cNvSpPr>
          <p:nvPr>
            <p:ph type="body" idx="1"/>
          </p:nvPr>
        </p:nvSpPr>
        <p:spPr/>
        <p:txBody>
          <a:bodyPr/>
          <a:lstStyle/>
          <a:p>
            <a:r>
              <a:rPr lang="zh-CN" altLang="en-US" b="1" dirty="0" smtClean="0"/>
              <a:t>代码</a:t>
            </a:r>
            <a:endParaRPr lang="en-US" altLang="zh-CN" b="1" dirty="0" smtClean="0"/>
          </a:p>
          <a:p>
            <a:pPr lvl="1"/>
            <a:r>
              <a:rPr lang="en-US" altLang="zh-CN" b="1" dirty="0" err="1" smtClean="0"/>
              <a:t>Kmeans.py</a:t>
            </a:r>
            <a:endParaRPr lang="en-US" altLang="zh-CN" b="1" dirty="0"/>
          </a:p>
          <a:p>
            <a:r>
              <a:rPr lang="zh-CN" altLang="en-US" b="1" dirty="0" smtClean="0"/>
              <a:t>数据</a:t>
            </a:r>
            <a:endParaRPr lang="en-US" altLang="zh-CN" b="1" dirty="0"/>
          </a:p>
          <a:p>
            <a:pPr lvl="1"/>
            <a:r>
              <a:rPr lang="en-US" altLang="zh-CN" b="1" dirty="0" err="1" smtClean="0"/>
              <a:t>city.csv</a:t>
            </a:r>
            <a:endParaRPr lang="zh-CN" altLang="en-US" dirty="0"/>
          </a:p>
          <a:p>
            <a:endParaRPr kumimoji="1" lang="zh-CN" altLang="en-US" dirty="0"/>
          </a:p>
        </p:txBody>
      </p:sp>
    </p:spTree>
    <p:extLst>
      <p:ext uri="{BB962C8B-B14F-4D97-AF65-F5344CB8AC3E}">
        <p14:creationId xmlns:p14="http://schemas.microsoft.com/office/powerpoint/2010/main" val="1570660210"/>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K-Means</a:t>
            </a:r>
            <a:r>
              <a:rPr lang="zh-CN" altLang="en-US" dirty="0" smtClean="0"/>
              <a:t>聚类的目标</a:t>
            </a:r>
            <a:endParaRPr lang="en-US" dirty="0"/>
          </a:p>
        </p:txBody>
      </p:sp>
      <p:sp>
        <p:nvSpPr>
          <p:cNvPr id="3" name="Content Placeholder 2"/>
          <p:cNvSpPr>
            <a:spLocks noGrp="1"/>
          </p:cNvSpPr>
          <p:nvPr>
            <p:ph idx="1"/>
          </p:nvPr>
        </p:nvSpPr>
        <p:spPr/>
        <p:txBody>
          <a:bodyPr>
            <a:normAutofit/>
          </a:bodyPr>
          <a:lstStyle/>
          <a:p>
            <a:r>
              <a:rPr lang="zh-CN" altLang="en-US" dirty="0" smtClean="0"/>
              <a:t>目标</a:t>
            </a:r>
            <a:endParaRPr lang="en-US" altLang="zh-CN" dirty="0" smtClean="0"/>
          </a:p>
          <a:p>
            <a:pPr lvl="1"/>
            <a:r>
              <a:rPr lang="zh-CN" altLang="en-US" dirty="0"/>
              <a:t>对于给定的样本集，按照样本之间的距离大小，将样本集划分为</a:t>
            </a:r>
            <a:r>
              <a:rPr lang="en-US" altLang="zh-CN" dirty="0"/>
              <a:t>K</a:t>
            </a:r>
            <a:r>
              <a:rPr lang="zh-CN" altLang="en-US" dirty="0"/>
              <a:t>个簇。让簇内的点尽量紧密的连在一起，而让簇间的距离尽量的大。</a:t>
            </a:r>
            <a:endParaRPr lang="en-US" altLang="zh-CN" dirty="0" smtClean="0"/>
          </a:p>
          <a:p>
            <a:r>
              <a:rPr lang="zh-CN" altLang="en-US" dirty="0" smtClean="0"/>
              <a:t>无监督学习算法</a:t>
            </a:r>
            <a:endParaRPr lang="en-US" altLang="zh-CN" dirty="0" smtClean="0"/>
          </a:p>
          <a:p>
            <a:pPr lvl="1"/>
            <a:r>
              <a:rPr lang="zh-CN" altLang="en-US" dirty="0" smtClean="0"/>
              <a:t>无标签信息</a:t>
            </a:r>
            <a:endParaRPr lang="en-US" altLang="zh-CN" dirty="0" smtClean="0"/>
          </a:p>
          <a:p>
            <a:pPr lvl="1"/>
            <a:r>
              <a:rPr lang="zh-CN" altLang="en-US" dirty="0" smtClean="0"/>
              <a:t>发现数据本身所蕴含的结构</a:t>
            </a:r>
            <a:endParaRPr lang="en-US" altLang="zh-CN" dirty="0" smtClean="0"/>
          </a:p>
          <a:p>
            <a:endParaRPr lang="en-US" dirty="0"/>
          </a:p>
        </p:txBody>
      </p:sp>
    </p:spTree>
    <p:extLst>
      <p:ext uri="{BB962C8B-B14F-4D97-AF65-F5344CB8AC3E}">
        <p14:creationId xmlns:p14="http://schemas.microsoft.com/office/powerpoint/2010/main" val="515973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K-Means</a:t>
            </a:r>
            <a:r>
              <a:rPr kumimoji="1" lang="zh-CN" altLang="en-US" dirty="0" smtClean="0"/>
              <a:t>原理</a:t>
            </a:r>
            <a:endParaRPr kumimoji="1" lang="zh-CN" altLang="en-US" dirty="0"/>
          </a:p>
        </p:txBody>
      </p:sp>
      <p:sp>
        <p:nvSpPr>
          <p:cNvPr id="3" name="内容占位符 2"/>
          <p:cNvSpPr>
            <a:spLocks noGrp="1"/>
          </p:cNvSpPr>
          <p:nvPr>
            <p:ph idx="1"/>
          </p:nvPr>
        </p:nvSpPr>
        <p:spPr/>
        <p:txBody>
          <a:bodyPr/>
          <a:lstStyle/>
          <a:p>
            <a:r>
              <a:rPr kumimoji="1" lang="zh-CN" altLang="en-US" dirty="0" smtClean="0"/>
              <a:t>假设簇划分为</a:t>
            </a:r>
            <a:r>
              <a:rPr kumimoji="1" lang="en-US" altLang="zh-CN" dirty="0" smtClean="0"/>
              <a:t>(C</a:t>
            </a:r>
            <a:r>
              <a:rPr kumimoji="1" lang="en-US" altLang="zh-CN" baseline="-25000" dirty="0" smtClean="0"/>
              <a:t>1</a:t>
            </a:r>
            <a:r>
              <a:rPr kumimoji="1" lang="en-US" altLang="zh-CN" dirty="0" smtClean="0"/>
              <a:t>,C</a:t>
            </a:r>
            <a:r>
              <a:rPr kumimoji="1" lang="en-US" altLang="zh-CN" baseline="-25000" dirty="0" smtClean="0"/>
              <a:t>2</a:t>
            </a:r>
            <a:r>
              <a:rPr kumimoji="1" lang="en-US" altLang="zh-CN" dirty="0" smtClean="0"/>
              <a:t>,</a:t>
            </a:r>
            <a:r>
              <a:rPr kumimoji="1" lang="mr-IN" altLang="zh-CN" dirty="0" smtClean="0"/>
              <a:t>…</a:t>
            </a:r>
            <a:r>
              <a:rPr kumimoji="1" lang="en-US" altLang="zh-CN" dirty="0" smtClean="0"/>
              <a:t>, </a:t>
            </a:r>
            <a:r>
              <a:rPr kumimoji="1" lang="en-US" altLang="zh-CN" dirty="0" err="1" smtClean="0"/>
              <a:t>C</a:t>
            </a:r>
            <a:r>
              <a:rPr kumimoji="1" lang="en-US" altLang="zh-CN" baseline="-25000" dirty="0" err="1" smtClean="0"/>
              <a:t>k</a:t>
            </a:r>
            <a:r>
              <a:rPr kumimoji="1" lang="en-US" altLang="zh-CN" dirty="0"/>
              <a:t>)</a:t>
            </a:r>
            <a:r>
              <a:rPr kumimoji="1" lang="zh-CN" altLang="en-US" dirty="0" smtClean="0"/>
              <a:t>，则目标是最小化平方误差</a:t>
            </a:r>
            <a:r>
              <a:rPr kumimoji="1" lang="en-US" altLang="zh-CN" dirty="0" smtClean="0"/>
              <a:t>E:</a:t>
            </a:r>
          </a:p>
          <a:p>
            <a:endParaRPr kumimoji="1" lang="en-US" altLang="zh-CN" dirty="0"/>
          </a:p>
          <a:p>
            <a:endParaRPr kumimoji="1" lang="en-US" altLang="zh-CN" dirty="0" smtClean="0"/>
          </a:p>
          <a:p>
            <a:r>
              <a:rPr kumimoji="1" lang="zh-CN" altLang="en-US" dirty="0" smtClean="0"/>
              <a:t>其中</a:t>
            </a:r>
            <a:r>
              <a:rPr lang="en-US" altLang="zh-CN" dirty="0" smtClean="0"/>
              <a:t>𝜇</a:t>
            </a:r>
            <a:r>
              <a:rPr lang="en-US" altLang="zh-CN" baseline="-25000" dirty="0" err="1" smtClean="0"/>
              <a:t>i</a:t>
            </a:r>
            <a:r>
              <a:rPr lang="zh-CN" altLang="en-US" dirty="0" smtClean="0"/>
              <a:t>是簇</a:t>
            </a:r>
            <a:r>
              <a:rPr lang="en-US" altLang="zh-CN" dirty="0" smtClean="0"/>
              <a:t>C</a:t>
            </a:r>
            <a:r>
              <a:rPr lang="en-US" altLang="zh-CN" baseline="-25000" dirty="0" smtClean="0"/>
              <a:t>i</a:t>
            </a:r>
            <a:r>
              <a:rPr lang="zh-CN" altLang="en-US" dirty="0" smtClean="0"/>
              <a:t>的均值向量，有时也称为质心，表达式为：</a:t>
            </a:r>
            <a:endParaRPr lang="en-US" altLang="zh-CN" dirty="0" smtClean="0"/>
          </a:p>
          <a:p>
            <a:endParaRPr kumimoji="1" lang="en-US" altLang="zh-CN" dirty="0"/>
          </a:p>
          <a:p>
            <a:endParaRPr kumimoji="1" lang="en-US" altLang="zh-CN" dirty="0" smtClean="0"/>
          </a:p>
          <a:p>
            <a:endParaRPr kumimoji="1" lang="zh-CN" altLang="en-US" dirty="0"/>
          </a:p>
        </p:txBody>
      </p:sp>
      <p:pic>
        <p:nvPicPr>
          <p:cNvPr id="4" name="图片 3"/>
          <p:cNvPicPr>
            <a:picLocks noChangeAspect="1"/>
          </p:cNvPicPr>
          <p:nvPr/>
        </p:nvPicPr>
        <p:blipFill>
          <a:blip r:embed="rId2"/>
          <a:stretch>
            <a:fillRect/>
          </a:stretch>
        </p:blipFill>
        <p:spPr>
          <a:xfrm>
            <a:off x="2843808" y="2468231"/>
            <a:ext cx="4126756" cy="1362699"/>
          </a:xfrm>
          <a:prstGeom prst="rect">
            <a:avLst/>
          </a:prstGeom>
        </p:spPr>
      </p:pic>
      <p:pic>
        <p:nvPicPr>
          <p:cNvPr id="5" name="图片 4"/>
          <p:cNvPicPr>
            <a:picLocks noChangeAspect="1"/>
          </p:cNvPicPr>
          <p:nvPr/>
        </p:nvPicPr>
        <p:blipFill>
          <a:blip r:embed="rId3"/>
          <a:stretch>
            <a:fillRect/>
          </a:stretch>
        </p:blipFill>
        <p:spPr>
          <a:xfrm>
            <a:off x="2843808" y="4797152"/>
            <a:ext cx="3292748" cy="1437226"/>
          </a:xfrm>
          <a:prstGeom prst="rect">
            <a:avLst/>
          </a:prstGeom>
        </p:spPr>
      </p:pic>
    </p:spTree>
    <p:extLst>
      <p:ext uri="{BB962C8B-B14F-4D97-AF65-F5344CB8AC3E}">
        <p14:creationId xmlns:p14="http://schemas.microsoft.com/office/powerpoint/2010/main" val="1424394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K-means</a:t>
            </a:r>
            <a:r>
              <a:rPr lang="zh-CN" altLang="en-US" dirty="0" smtClean="0"/>
              <a:t>启发式方法</a:t>
            </a:r>
            <a:endParaRPr lang="en-US" dirty="0"/>
          </a:p>
        </p:txBody>
      </p:sp>
      <p:sp>
        <p:nvSpPr>
          <p:cNvPr id="3" name="Content Placeholder 2"/>
          <p:cNvSpPr>
            <a:spLocks noGrp="1"/>
          </p:cNvSpPr>
          <p:nvPr>
            <p:ph idx="1"/>
          </p:nvPr>
        </p:nvSpPr>
        <p:spPr>
          <a:xfrm>
            <a:off x="457200" y="1600200"/>
            <a:ext cx="8507288" cy="4525963"/>
          </a:xfrm>
        </p:spPr>
        <p:txBody>
          <a:bodyPr>
            <a:normAutofit fontScale="85000" lnSpcReduction="10000"/>
          </a:bodyPr>
          <a:lstStyle/>
          <a:p>
            <a:r>
              <a:rPr lang="zh-CN" altLang="en-US" dirty="0" smtClean="0"/>
              <a:t>上述目标是个</a:t>
            </a:r>
            <a:r>
              <a:rPr lang="en-US" altLang="zh-CN" dirty="0" smtClean="0"/>
              <a:t>NP</a:t>
            </a:r>
            <a:r>
              <a:rPr lang="zh-CN" altLang="en-US" dirty="0" smtClean="0"/>
              <a:t>难问题，因此采用启发式迭代方法：</a:t>
            </a:r>
            <a:endParaRPr lang="en-US" altLang="zh-CN" dirty="0"/>
          </a:p>
          <a:p>
            <a:endParaRPr lang="en-US" altLang="zh-CN" dirty="0" smtClean="0"/>
          </a:p>
          <a:p>
            <a:r>
              <a:rPr lang="zh-CN" altLang="en-US" dirty="0"/>
              <a:t> </a:t>
            </a:r>
            <a:r>
              <a:rPr lang="zh-CN" altLang="en-US" dirty="0" smtClean="0"/>
              <a:t> 初始化：从样本中随机选取</a:t>
            </a:r>
            <a:r>
              <a:rPr lang="en-US" altLang="zh-CN" dirty="0" smtClean="0"/>
              <a:t>k</a:t>
            </a:r>
            <a:r>
              <a:rPr lang="zh-CN" altLang="en-US" dirty="0" smtClean="0"/>
              <a:t>个样本作为初始簇中心；</a:t>
            </a:r>
            <a:endParaRPr lang="en-US" altLang="zh-CN" dirty="0" smtClean="0"/>
          </a:p>
          <a:p>
            <a:pPr marL="971550" lvl="1" indent="-514350">
              <a:buFont typeface="+mj-lt"/>
              <a:buAutoNum type="arabicPeriod"/>
            </a:pPr>
            <a:r>
              <a:rPr lang="zh-CN" altLang="en-US" b="1" dirty="0" smtClean="0">
                <a:solidFill>
                  <a:schemeClr val="accent5">
                    <a:lumMod val="75000"/>
                  </a:schemeClr>
                </a:solidFill>
              </a:rPr>
              <a:t>样本划分</a:t>
            </a:r>
            <a:r>
              <a:rPr lang="zh-CN" altLang="en-US" dirty="0" smtClean="0">
                <a:solidFill>
                  <a:schemeClr val="accent5">
                    <a:lumMod val="75000"/>
                  </a:schemeClr>
                </a:solidFill>
              </a:rPr>
              <a:t>：</a:t>
            </a:r>
            <a:r>
              <a:rPr lang="zh-CN" altLang="en-US" dirty="0" smtClean="0"/>
              <a:t>将每个样本点划分到距离它最近的中心点所代表的簇中；</a:t>
            </a:r>
            <a:endParaRPr lang="en-US" altLang="zh-CN" dirty="0" smtClean="0"/>
          </a:p>
          <a:p>
            <a:pPr marL="971550" lvl="1" indent="-514350">
              <a:buFont typeface="+mj-lt"/>
              <a:buAutoNum type="arabicPeriod"/>
            </a:pPr>
            <a:r>
              <a:rPr lang="zh-CN" altLang="en-US" b="1" dirty="0" smtClean="0">
                <a:solidFill>
                  <a:schemeClr val="accent5">
                    <a:lumMod val="75000"/>
                  </a:schemeClr>
                </a:solidFill>
              </a:rPr>
              <a:t>更新中心点</a:t>
            </a:r>
            <a:r>
              <a:rPr lang="zh-CN" altLang="en-US" dirty="0" smtClean="0">
                <a:solidFill>
                  <a:schemeClr val="accent5">
                    <a:lumMod val="75000"/>
                  </a:schemeClr>
                </a:solidFill>
              </a:rPr>
              <a:t>：</a:t>
            </a:r>
            <a:r>
              <a:rPr lang="zh-CN" altLang="en-US" dirty="0" smtClean="0"/>
              <a:t>用各簇中所有样本的中心点替代原有的中心点；</a:t>
            </a:r>
            <a:endParaRPr lang="en-US" altLang="zh-CN" dirty="0" smtClean="0"/>
          </a:p>
          <a:p>
            <a:pPr marL="971550" lvl="1" indent="-514350">
              <a:buFont typeface="+mj-lt"/>
              <a:buAutoNum type="arabicPeriod"/>
            </a:pPr>
            <a:endParaRPr lang="en-US" altLang="zh-CN" dirty="0" smtClean="0"/>
          </a:p>
          <a:p>
            <a:pPr marL="457200" lvl="1" indent="0">
              <a:buNone/>
            </a:pPr>
            <a:r>
              <a:rPr lang="zh-CN" altLang="en-US" dirty="0" smtClean="0"/>
              <a:t>重复步骤</a:t>
            </a:r>
            <a:r>
              <a:rPr lang="en-US" altLang="zh-CN" dirty="0" smtClean="0"/>
              <a:t>1</a:t>
            </a:r>
            <a:r>
              <a:rPr lang="zh-CN" altLang="en-US" dirty="0" smtClean="0"/>
              <a:t>和</a:t>
            </a:r>
            <a:r>
              <a:rPr lang="en-US" altLang="zh-CN" dirty="0" smtClean="0"/>
              <a:t>2</a:t>
            </a:r>
            <a:r>
              <a:rPr lang="zh-CN" altLang="en-US" dirty="0" smtClean="0"/>
              <a:t>，直到中心点不变或者达到预定迭代次数是，算法终止。</a:t>
            </a:r>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040414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步骤图解</a:t>
            </a:r>
            <a:endParaRPr kumimoji="1" lang="zh-CN" altLang="en-US" dirty="0"/>
          </a:p>
        </p:txBody>
      </p:sp>
      <p:pic>
        <p:nvPicPr>
          <p:cNvPr id="4" name="图片 3"/>
          <p:cNvPicPr>
            <a:picLocks noChangeAspect="1"/>
          </p:cNvPicPr>
          <p:nvPr/>
        </p:nvPicPr>
        <p:blipFill>
          <a:blip r:embed="rId3"/>
          <a:stretch>
            <a:fillRect/>
          </a:stretch>
        </p:blipFill>
        <p:spPr>
          <a:xfrm>
            <a:off x="1390650" y="1367778"/>
            <a:ext cx="6362700" cy="4292600"/>
          </a:xfrm>
          <a:prstGeom prst="rect">
            <a:avLst/>
          </a:prstGeom>
        </p:spPr>
      </p:pic>
      <p:sp>
        <p:nvSpPr>
          <p:cNvPr id="5" name="文本框 4"/>
          <p:cNvSpPr txBox="1"/>
          <p:nvPr/>
        </p:nvSpPr>
        <p:spPr>
          <a:xfrm>
            <a:off x="1475656" y="5733256"/>
            <a:ext cx="6835426" cy="646331"/>
          </a:xfrm>
          <a:prstGeom prst="rect">
            <a:avLst/>
          </a:prstGeom>
          <a:noFill/>
        </p:spPr>
        <p:txBody>
          <a:bodyPr wrap="square" rtlCol="0">
            <a:spAutoFit/>
          </a:bodyPr>
          <a:lstStyle/>
          <a:p>
            <a:r>
              <a:rPr kumimoji="1" lang="zh-CN" altLang="en-US" dirty="0" smtClean="0"/>
              <a:t>（</a:t>
            </a:r>
            <a:r>
              <a:rPr kumimoji="1" lang="en-US" altLang="zh-CN" dirty="0" smtClean="0"/>
              <a:t>a</a:t>
            </a:r>
            <a:r>
              <a:rPr kumimoji="1" lang="zh-CN" altLang="en-US" dirty="0" smtClean="0"/>
              <a:t>）原始数据（</a:t>
            </a:r>
            <a:r>
              <a:rPr kumimoji="1" lang="en-US" altLang="zh-CN" dirty="0" smtClean="0"/>
              <a:t>b</a:t>
            </a:r>
            <a:r>
              <a:rPr kumimoji="1" lang="zh-CN" altLang="en-US" dirty="0" smtClean="0"/>
              <a:t>）随机初始化中心店（</a:t>
            </a:r>
            <a:r>
              <a:rPr kumimoji="1" lang="en-US" altLang="zh-CN" dirty="0" smtClean="0"/>
              <a:t>c-f</a:t>
            </a:r>
            <a:r>
              <a:rPr kumimoji="1" lang="zh-CN" altLang="en-US" dirty="0" smtClean="0"/>
              <a:t>）两次迭代过程</a:t>
            </a:r>
            <a:endParaRPr kumimoji="1" lang="en-US" altLang="zh-CN" dirty="0" smtClean="0"/>
          </a:p>
          <a:p>
            <a:endParaRPr kumimoji="1" lang="zh-CN" altLang="en-US" dirty="0"/>
          </a:p>
        </p:txBody>
      </p:sp>
      <p:sp>
        <p:nvSpPr>
          <p:cNvPr id="6" name="矩形 5"/>
          <p:cNvSpPr/>
          <p:nvPr/>
        </p:nvSpPr>
        <p:spPr>
          <a:xfrm>
            <a:off x="3095328" y="6525344"/>
            <a:ext cx="6048672" cy="369332"/>
          </a:xfrm>
          <a:prstGeom prst="rect">
            <a:avLst/>
          </a:prstGeom>
        </p:spPr>
        <p:txBody>
          <a:bodyPr wrap="square">
            <a:spAutoFit/>
          </a:bodyPr>
          <a:lstStyle/>
          <a:p>
            <a:r>
              <a:rPr lang="zh-CN" altLang="en-US"/>
              <a:t>http://stanford.edu/~cpiech/cs221/handouts/kmeans.html</a:t>
            </a:r>
          </a:p>
        </p:txBody>
      </p:sp>
    </p:spTree>
    <p:extLst>
      <p:ext uri="{BB962C8B-B14F-4D97-AF65-F5344CB8AC3E}">
        <p14:creationId xmlns:p14="http://schemas.microsoft.com/office/powerpoint/2010/main" val="2081678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如何度量对象之间的距离？</a:t>
            </a:r>
            <a:endParaRPr lang="en-US" dirty="0"/>
          </a:p>
        </p:txBody>
      </p:sp>
      <p:sp>
        <p:nvSpPr>
          <p:cNvPr id="3" name="Content Placeholder 2"/>
          <p:cNvSpPr>
            <a:spLocks noGrp="1"/>
          </p:cNvSpPr>
          <p:nvPr>
            <p:ph idx="1"/>
          </p:nvPr>
        </p:nvSpPr>
        <p:spPr/>
        <p:txBody>
          <a:bodyPr>
            <a:normAutofit/>
          </a:bodyPr>
          <a:lstStyle/>
          <a:p>
            <a:r>
              <a:rPr lang="zh-CN" altLang="en-US" dirty="0" smtClean="0"/>
              <a:t>欧几里得距离的平方：</a:t>
            </a:r>
            <a:endParaRPr lang="en-US" altLang="zh-CN" dirty="0" smtClean="0"/>
          </a:p>
          <a:p>
            <a:endParaRPr lang="en-US" altLang="zh-CN" dirty="0" smtClean="0"/>
          </a:p>
          <a:p>
            <a:pPr lvl="2"/>
            <a:endParaRPr lang="en-US" dirty="0"/>
          </a:p>
          <a:p>
            <a:pPr lvl="2"/>
            <a:endParaRPr lang="en-US" dirty="0" smtClean="0"/>
          </a:p>
          <a:p>
            <a:pPr lvl="2"/>
            <a:endParaRPr lang="en-US" dirty="0" smtClean="0"/>
          </a:p>
          <a:p>
            <a:pPr lvl="2"/>
            <a:r>
              <a:rPr lang="zh-CN" altLang="en-US" dirty="0" smtClean="0"/>
              <a:t>样本点</a:t>
            </a:r>
            <a:r>
              <a:rPr lang="en-US" altLang="zh-CN" b="1" dirty="0" smtClean="0"/>
              <a:t>x</a:t>
            </a:r>
            <a:r>
              <a:rPr lang="zh-CN" altLang="en-US" dirty="0" smtClean="0"/>
              <a:t>与</a:t>
            </a:r>
            <a:r>
              <a:rPr lang="en-US" altLang="zh-CN" b="1" dirty="0" smtClean="0"/>
              <a:t>y</a:t>
            </a:r>
            <a:r>
              <a:rPr lang="zh-CN" altLang="en-US" dirty="0" smtClean="0"/>
              <a:t>均为</a:t>
            </a:r>
            <a:r>
              <a:rPr lang="en-US" altLang="zh-CN" dirty="0" smtClean="0"/>
              <a:t>m</a:t>
            </a:r>
            <a:r>
              <a:rPr lang="zh-CN" altLang="en-US" dirty="0" smtClean="0"/>
              <a:t>维向量</a:t>
            </a:r>
            <a:endParaRPr lang="en-US" b="1" dirty="0"/>
          </a:p>
        </p:txBody>
      </p:sp>
      <p:pic>
        <p:nvPicPr>
          <p:cNvPr id="4" name="图片 3"/>
          <p:cNvPicPr>
            <a:picLocks noChangeAspect="1"/>
          </p:cNvPicPr>
          <p:nvPr/>
        </p:nvPicPr>
        <p:blipFill>
          <a:blip r:embed="rId2"/>
          <a:stretch>
            <a:fillRect/>
          </a:stretch>
        </p:blipFill>
        <p:spPr>
          <a:xfrm>
            <a:off x="683568" y="2276872"/>
            <a:ext cx="6912768" cy="1399388"/>
          </a:xfrm>
          <a:prstGeom prst="rect">
            <a:avLst/>
          </a:prstGeom>
        </p:spPr>
      </p:pic>
    </p:spTree>
    <p:extLst>
      <p:ext uri="{BB962C8B-B14F-4D97-AF65-F5344CB8AC3E}">
        <p14:creationId xmlns:p14="http://schemas.microsoft.com/office/powerpoint/2010/main" val="1460374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样本划分</a:t>
            </a:r>
            <a:endParaRPr lang="en-US" dirty="0"/>
          </a:p>
        </p:txBody>
      </p:sp>
      <p:sp>
        <p:nvSpPr>
          <p:cNvPr id="3" name="Content Placeholder 2"/>
          <p:cNvSpPr>
            <a:spLocks noGrp="1"/>
          </p:cNvSpPr>
          <p:nvPr>
            <p:ph idx="1"/>
          </p:nvPr>
        </p:nvSpPr>
        <p:spPr/>
        <p:txBody>
          <a:bodyPr>
            <a:normAutofit/>
          </a:bodyPr>
          <a:lstStyle/>
          <a:p>
            <a:r>
              <a:rPr lang="zh-CN" altLang="en-US" dirty="0" smtClean="0"/>
              <a:t>假设</a:t>
            </a:r>
            <a:r>
              <a:rPr lang="en-US" altLang="zh-CN" dirty="0" smtClean="0"/>
              <a:t>c</a:t>
            </a:r>
            <a:r>
              <a:rPr lang="en-US" altLang="zh-CN" baseline="-25000" dirty="0" smtClean="0"/>
              <a:t>i</a:t>
            </a:r>
            <a:r>
              <a:rPr lang="zh-CN" altLang="en-US" dirty="0" smtClean="0"/>
              <a:t> 是集合</a:t>
            </a:r>
            <a:r>
              <a:rPr lang="en-US" altLang="zh-CN" dirty="0" smtClean="0"/>
              <a:t>C</a:t>
            </a:r>
            <a:r>
              <a:rPr lang="zh-CN" altLang="en-US" dirty="0" smtClean="0"/>
              <a:t>的中心，那么每个样本被划分到与之距离最近的簇中：</a:t>
            </a:r>
            <a:r>
              <a:rPr lang="zh-CN" altLang="en-US" baseline="-25000" dirty="0" smtClean="0"/>
              <a:t>  </a:t>
            </a:r>
            <a:endParaRPr lang="en-US" altLang="zh-CN" baseline="-25000" dirty="0" smtClean="0"/>
          </a:p>
          <a:p>
            <a:endParaRPr lang="en-US" altLang="zh-CN" dirty="0" smtClean="0"/>
          </a:p>
          <a:p>
            <a:pPr lvl="2"/>
            <a:endParaRPr lang="en-US" dirty="0"/>
          </a:p>
          <a:p>
            <a:pPr lvl="2"/>
            <a:endParaRPr lang="en-US" dirty="0" smtClean="0"/>
          </a:p>
        </p:txBody>
      </p:sp>
      <p:pic>
        <p:nvPicPr>
          <p:cNvPr id="4" name="图片 3"/>
          <p:cNvPicPr>
            <a:picLocks noChangeAspect="1"/>
          </p:cNvPicPr>
          <p:nvPr/>
        </p:nvPicPr>
        <p:blipFill>
          <a:blip r:embed="rId2"/>
          <a:stretch>
            <a:fillRect/>
          </a:stretch>
        </p:blipFill>
        <p:spPr>
          <a:xfrm>
            <a:off x="2267744" y="2910027"/>
            <a:ext cx="4419600" cy="977900"/>
          </a:xfrm>
          <a:prstGeom prst="rect">
            <a:avLst/>
          </a:prstGeom>
        </p:spPr>
      </p:pic>
    </p:spTree>
    <p:extLst>
      <p:ext uri="{BB962C8B-B14F-4D97-AF65-F5344CB8AC3E}">
        <p14:creationId xmlns:p14="http://schemas.microsoft.com/office/powerpoint/2010/main" val="1577270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更新中心点</a:t>
            </a:r>
            <a:endParaRPr lang="en-US" dirty="0"/>
          </a:p>
        </p:txBody>
      </p:sp>
      <p:sp>
        <p:nvSpPr>
          <p:cNvPr id="3" name="Content Placeholder 2"/>
          <p:cNvSpPr>
            <a:spLocks noGrp="1"/>
          </p:cNvSpPr>
          <p:nvPr>
            <p:ph idx="1"/>
          </p:nvPr>
        </p:nvSpPr>
        <p:spPr/>
        <p:txBody>
          <a:bodyPr>
            <a:normAutofit/>
          </a:bodyPr>
          <a:lstStyle/>
          <a:p>
            <a:r>
              <a:rPr lang="zh-CN" altLang="en-US" dirty="0" smtClean="0"/>
              <a:t>重新计算中心点：平均所有分配到同一聚类中的样本点。</a:t>
            </a:r>
            <a:endParaRPr lang="en-US" altLang="zh-CN" dirty="0" smtClean="0"/>
          </a:p>
          <a:p>
            <a:pPr lvl="2"/>
            <a:endParaRPr lang="en-US" dirty="0"/>
          </a:p>
          <a:p>
            <a:pPr lvl="2"/>
            <a:endParaRPr lang="en-US" dirty="0" smtClean="0"/>
          </a:p>
        </p:txBody>
      </p:sp>
      <p:pic>
        <p:nvPicPr>
          <p:cNvPr id="5" name="图片 4"/>
          <p:cNvPicPr>
            <a:picLocks noChangeAspect="1"/>
          </p:cNvPicPr>
          <p:nvPr/>
        </p:nvPicPr>
        <p:blipFill>
          <a:blip r:embed="rId2"/>
          <a:stretch>
            <a:fillRect/>
          </a:stretch>
        </p:blipFill>
        <p:spPr>
          <a:xfrm>
            <a:off x="2339752" y="2924944"/>
            <a:ext cx="4281063" cy="1868608"/>
          </a:xfrm>
          <a:prstGeom prst="rect">
            <a:avLst/>
          </a:prstGeom>
        </p:spPr>
      </p:pic>
    </p:spTree>
    <p:extLst>
      <p:ext uri="{BB962C8B-B14F-4D97-AF65-F5344CB8AC3E}">
        <p14:creationId xmlns:p14="http://schemas.microsoft.com/office/powerpoint/2010/main" val="177216788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18984</TotalTime>
  <Words>2428</Words>
  <Application>Microsoft Macintosh PowerPoint</Application>
  <PresentationFormat>全屏显示(4:3)</PresentationFormat>
  <Paragraphs>300</Paragraphs>
  <Slides>29</Slides>
  <Notes>5</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29</vt:i4>
      </vt:variant>
    </vt:vector>
  </HeadingPairs>
  <TitlesOfParts>
    <vt:vector size="42" baseType="lpstr">
      <vt:lpstr>AWRMBT+å¾®è½¯é�»</vt:lpstr>
      <vt:lpstr>BWNATA+Consolas</vt:lpstr>
      <vt:lpstr>Cambria Math</vt:lpstr>
      <vt:lpstr>DengXian</vt:lpstr>
      <vt:lpstr>GMHCTN+å¾®è½¯é�»</vt:lpstr>
      <vt:lpstr>Mangal</vt:lpstr>
      <vt:lpstr>MIJLTV+å¾®è½¯é�»</vt:lpstr>
      <vt:lpstr>PingFang SC</vt:lpstr>
      <vt:lpstr>TVCGKL+å¾®è½¯é�»</vt:lpstr>
      <vt:lpstr>宋体</vt:lpstr>
      <vt:lpstr>Arial</vt:lpstr>
      <vt:lpstr>Calibri</vt:lpstr>
      <vt:lpstr>Office 主题</vt:lpstr>
      <vt:lpstr>聚类 – K-means算法</vt:lpstr>
      <vt:lpstr>内容</vt:lpstr>
      <vt:lpstr>K-Means聚类的目标</vt:lpstr>
      <vt:lpstr>K-Means原理</vt:lpstr>
      <vt:lpstr>K-means启发式方法</vt:lpstr>
      <vt:lpstr>步骤图解</vt:lpstr>
      <vt:lpstr>如何度量对象之间的距离？</vt:lpstr>
      <vt:lpstr>样本划分</vt:lpstr>
      <vt:lpstr>更新中心点</vt:lpstr>
      <vt:lpstr>算法停止条件</vt:lpstr>
      <vt:lpstr>K-Means算法流程</vt:lpstr>
      <vt:lpstr>K值的选择</vt:lpstr>
      <vt:lpstr>初始化优化</vt:lpstr>
      <vt:lpstr>距离计算优化</vt:lpstr>
      <vt:lpstr>评估指标</vt:lpstr>
      <vt:lpstr>Purity</vt:lpstr>
      <vt:lpstr>NMI</vt:lpstr>
      <vt:lpstr>RI</vt:lpstr>
      <vt:lpstr>RI</vt:lpstr>
      <vt:lpstr>轮廓系数Silhouette Coefficient</vt:lpstr>
      <vt:lpstr>优缺点</vt:lpstr>
      <vt:lpstr>K-means的应用</vt:lpstr>
      <vt:lpstr>数据实例</vt:lpstr>
      <vt:lpstr>实验</vt:lpstr>
      <vt:lpstr>PowerPoint 演示文稿</vt:lpstr>
      <vt:lpstr>PowerPoint 演示文稿</vt:lpstr>
      <vt:lpstr>PowerPoint 演示文稿</vt:lpstr>
      <vt:lpstr>PowerPoint 演示文稿</vt:lpstr>
      <vt:lpstr>代码及数据</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聚类 – K 均值</dc:title>
  <dc:creator>Qiuyue</dc:creator>
  <cp:lastModifiedBy>markwa2725</cp:lastModifiedBy>
  <cp:revision>205</cp:revision>
  <dcterms:created xsi:type="dcterms:W3CDTF">2017-06-04T01:18:05Z</dcterms:created>
  <dcterms:modified xsi:type="dcterms:W3CDTF">2017-07-03T06:30:38Z</dcterms:modified>
</cp:coreProperties>
</file>

<file path=docProps/thumbnail.jpeg>
</file>